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handoutMasterIdLst>
    <p:handoutMasterId r:id="rId24"/>
  </p:handoutMasterIdLst>
  <p:sldIdLst>
    <p:sldId id="534" r:id="rId2"/>
    <p:sldId id="535" r:id="rId3"/>
    <p:sldId id="536" r:id="rId4"/>
    <p:sldId id="537" r:id="rId5"/>
    <p:sldId id="538" r:id="rId6"/>
    <p:sldId id="539" r:id="rId7"/>
    <p:sldId id="540" r:id="rId8"/>
    <p:sldId id="541" r:id="rId9"/>
    <p:sldId id="543" r:id="rId10"/>
    <p:sldId id="544" r:id="rId11"/>
    <p:sldId id="545" r:id="rId12"/>
    <p:sldId id="547" r:id="rId13"/>
    <p:sldId id="546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0A2D90-979D-4117-97C6-77CE76170767}">
          <p14:sldIdLst/>
        </p14:section>
        <p14:section name="Naslovna" id="{A62A0F4F-B298-43C3-96BC-71949FEDD41A}">
          <p14:sldIdLst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3"/>
            <p14:sldId id="544"/>
            <p14:sldId id="545"/>
            <p14:sldId id="547"/>
            <p14:sldId id="546"/>
            <p14:sldId id="548"/>
            <p14:sldId id="549"/>
            <p14:sldId id="550"/>
            <p14:sldId id="551"/>
            <p14:sldId id="552"/>
            <p14:sldId id="553"/>
            <p14:sldId id="554"/>
          </p14:sldIdLst>
        </p14:section>
        <p14:section name="Untitled Section" id="{63F2D99D-073B-41B1-B3A4-489BC83790AB}">
          <p14:sldIdLst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d Mesic" initials="FM" lastIdx="1" clrIdx="0">
    <p:extLst>
      <p:ext uri="{19B8F6BF-5375-455C-9EA6-DF929625EA0E}">
        <p15:presenceInfo xmlns:p15="http://schemas.microsoft.com/office/powerpoint/2012/main" userId="S-1-5-21-753134713-2428900877-1130636266-2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48"/>
  </p:normalViewPr>
  <p:slideViewPr>
    <p:cSldViewPr snapToGrid="0">
      <p:cViewPr varScale="1">
        <p:scale>
          <a:sx n="88" d="100"/>
          <a:sy n="88" d="100"/>
        </p:scale>
        <p:origin x="139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C71EF4-1071-966F-92EC-BB22C3E14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1519C-E2EB-12EA-1D88-B2528D113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B8FA-6664-4A52-A3FC-FCD92D023C39}" type="datetimeFigureOut">
              <a:rPr lang="hr-HR" smtClean="0"/>
              <a:t>18.12.2023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77FC-CBC5-C55A-48C1-367AFA68F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32E3-838D-3DC9-26EE-C084B5DC0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68239-3491-455D-8534-5C4B10B3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71790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52533-6199-49C1-BEA2-CD90291651E4}" type="datetimeFigureOut">
              <a:rPr lang="hr-HR" smtClean="0"/>
              <a:t>18.12.2023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79E4-6F11-471A-86BD-5150DE27B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93741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6621-ED46-4A61-B4AD-0B6FD4EF2920}" type="datetime1">
              <a:rPr lang="hr-HR" smtClean="0"/>
              <a:t>18.12.2023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31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96750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042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32230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35543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26882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9397-72CC-49D3-A5DA-27F070335108}" type="datetime1">
              <a:rPr lang="hr-HR" smtClean="0"/>
              <a:t>18.12.2023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5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B39-8125-4955-8065-A2F723FA8481}" type="datetime1">
              <a:rPr lang="hr-HR" smtClean="0"/>
              <a:t>18.12.2023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8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72A0-25B0-4867-9D07-26024B72566C}" type="datetime1">
              <a:rPr lang="hr-HR" smtClean="0"/>
              <a:t>18.12.2023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AC904-83B7-ED20-4254-E00AC163D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4180"/>
            <a:ext cx="9144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51F-8FEB-4C1B-B0FB-23AC4DFB2E2F}" type="datetime1">
              <a:rPr lang="hr-HR" smtClean="0"/>
              <a:t>18.12.2023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Realizacija</a:t>
            </a:r>
            <a:r>
              <a:rPr lang="en-CA" dirty="0"/>
              <a:t> </a:t>
            </a:r>
            <a:r>
              <a:rPr lang="en-CA" dirty="0" err="1"/>
              <a:t>programa</a:t>
            </a:r>
            <a:r>
              <a:rPr lang="en-CA" dirty="0"/>
              <a:t> za </a:t>
            </a:r>
            <a:r>
              <a:rPr lang="en-CA" dirty="0" err="1"/>
              <a:t>unapređenje</a:t>
            </a:r>
            <a:r>
              <a:rPr lang="en-CA" dirty="0"/>
              <a:t> </a:t>
            </a:r>
            <a:r>
              <a:rPr lang="en-CA" dirty="0" err="1"/>
              <a:t>vodnih</a:t>
            </a:r>
            <a:r>
              <a:rPr lang="en-CA" dirty="0"/>
              <a:t> </a:t>
            </a:r>
            <a:r>
              <a:rPr lang="en-CA" dirty="0" err="1"/>
              <a:t>usluga</a:t>
            </a:r>
            <a:r>
              <a:rPr lang="en-CA" dirty="0"/>
              <a:t> u FBiH u 2023. </a:t>
            </a:r>
            <a:r>
              <a:rPr lang="en-CA" dirty="0" err="1"/>
              <a:t>godini</a:t>
            </a:r>
            <a:r>
              <a:rPr lang="en-CA" dirty="0"/>
              <a:t> i </a:t>
            </a:r>
            <a:r>
              <a:rPr lang="en-CA" dirty="0" err="1"/>
              <a:t>planirane</a:t>
            </a:r>
            <a:r>
              <a:rPr lang="en-CA" dirty="0"/>
              <a:t> </a:t>
            </a:r>
            <a:r>
              <a:rPr lang="en-CA" dirty="0" err="1"/>
              <a:t>aktivnosti</a:t>
            </a:r>
            <a:r>
              <a:rPr lang="en-CA" dirty="0"/>
              <a:t> za 2024. </a:t>
            </a:r>
            <a:r>
              <a:rPr lang="en-CA" dirty="0" err="1"/>
              <a:t>godinu</a:t>
            </a:r>
            <a:endParaRPr lang="en-C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9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DEE-59ED-470A-9736-8E69A435174A}" type="datetime1">
              <a:rPr lang="hr-HR" smtClean="0"/>
              <a:t>18.12.2023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86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D6A4-5456-4C12-8CF7-11DAEFCAB9CC}" type="datetime1">
              <a:rPr lang="hr-HR" smtClean="0"/>
              <a:t>18.12.2023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C06-3762-49D0-9273-2B7583C16F76}" type="datetime1">
              <a:rPr lang="hr-HR" smtClean="0"/>
              <a:t>18.12.2023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7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C0C-EBDC-4193-96FD-530A571FAD1C}" type="datetime1">
              <a:rPr lang="hr-HR" smtClean="0"/>
              <a:t>18.12.2023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12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2ABC-AE0C-4645-831B-619BC785CF64}" type="datetime1">
              <a:rPr lang="hr-HR" smtClean="0"/>
              <a:t>18.12.2023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1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15C-6A11-4A02-B73B-401E09C85858}" type="datetime1">
              <a:rPr lang="hr-HR" smtClean="0"/>
              <a:t>18.12.2023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059D-A54A-45E3-BB06-4C1CEA39C07B}" type="datetime1">
              <a:rPr lang="hr-HR" smtClean="0"/>
              <a:t>18.12.2023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49921-730D-D8FD-951E-124A3A34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0" y="0"/>
            <a:ext cx="9144000" cy="54341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934564-36F4-149E-0FAE-9A036477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4" y="5499463"/>
            <a:ext cx="8056710" cy="1358537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2000" b="1" i="1" dirty="0">
                <a:latin typeface="Myriad Pro"/>
                <a:ea typeface="Myriad Pro"/>
                <a:cs typeface="Myriad Pro"/>
              </a:rPr>
              <a:t>Realizacija programa za unapređenje vodnih usluga u FBiH u 2023. godini i planirane aktivnosti za 2024. godinu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2000" b="1" i="1" dirty="0">
                <a:latin typeface="Myriad Pro"/>
                <a:ea typeface="Myriad Pro"/>
                <a:cs typeface="Myriad Pro"/>
              </a:rPr>
              <a:t>Fuad Mešić, dipl.oec</a:t>
            </a:r>
            <a:r>
              <a:rPr lang="bs-Latn-BA" sz="2000" i="1" dirty="0">
                <a:latin typeface="Myriad Pro"/>
                <a:ea typeface="Myriad Pro"/>
                <a:cs typeface="Myriad Pro"/>
              </a:rPr>
              <a:t>.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XXII Sklupština UPKP u FBIH, </a:t>
            </a:r>
            <a:r>
              <a:rPr lang="da-DK" sz="1600" b="1" i="1" dirty="0">
                <a:latin typeface="Myriad Pro"/>
                <a:ea typeface="Myriad Pro"/>
                <a:cs typeface="Myriad Pro"/>
              </a:rPr>
              <a:t>19.12.2023. </a:t>
            </a:r>
            <a:r>
              <a:rPr lang="bs-Latn-BA" sz="1600" b="1" i="1" dirty="0">
                <a:latin typeface="Myriad Pro"/>
                <a:ea typeface="Myriad Pro"/>
                <a:cs typeface="Myriad Pro"/>
              </a:rPr>
              <a:t>godine</a:t>
            </a:r>
            <a:r>
              <a:rPr lang="da-DK" sz="1600" b="1" i="1" dirty="0">
                <a:latin typeface="Myriad Pro"/>
                <a:ea typeface="Myriad Pro"/>
                <a:cs typeface="Myriad Pro"/>
              </a:rPr>
              <a:t>, H</a:t>
            </a:r>
            <a:r>
              <a:rPr lang="bs-Latn-BA" sz="1600" b="1" i="1" dirty="0">
                <a:latin typeface="Myriad Pro"/>
                <a:ea typeface="Myriad Pro"/>
                <a:cs typeface="Myriad Pro"/>
              </a:rPr>
              <a:t>otel</a:t>
            </a:r>
            <a:r>
              <a:rPr lang="da-DK" sz="1600" b="1" i="1" dirty="0">
                <a:latin typeface="Myriad Pro"/>
                <a:ea typeface="Myriad Pro"/>
                <a:cs typeface="Myriad Pro"/>
              </a:rPr>
              <a:t> B</a:t>
            </a:r>
            <a:r>
              <a:rPr lang="bs-Latn-BA" sz="1600" b="1" i="1" dirty="0">
                <a:latin typeface="Myriad Pro"/>
                <a:ea typeface="Myriad Pro"/>
                <a:cs typeface="Myriad Pro"/>
              </a:rPr>
              <a:t>ank</a:t>
            </a:r>
            <a:r>
              <a:rPr lang="da-DK" sz="1600" b="1" i="1" dirty="0">
                <a:latin typeface="Myriad Pro"/>
                <a:ea typeface="Myriad Pro"/>
                <a:cs typeface="Myriad Pro"/>
              </a:rPr>
              <a:t>, </a:t>
            </a:r>
            <a:r>
              <a:rPr lang="bs-Latn-BA" sz="1600" b="1" i="1" dirty="0">
                <a:latin typeface="Myriad Pro"/>
                <a:ea typeface="Myriad Pro"/>
                <a:cs typeface="Myriad Pro"/>
              </a:rPr>
              <a:t>Kiseljak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endParaRPr lang="bs-Latn-BA" sz="2000" i="1" dirty="0">
              <a:latin typeface="Myriad Pro"/>
              <a:ea typeface="Myriad Pro"/>
              <a:cs typeface="Myriad Pro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42399" algn="l"/>
              </a:tabLst>
            </a:pPr>
            <a:endParaRPr lang="bs-Latn-BA" sz="825" i="1" dirty="0">
              <a:latin typeface="Myriad Pro"/>
              <a:ea typeface="Myriad Pro"/>
              <a:cs typeface="Myriad Pro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2111E-BFE5-461D-AC41-453FBD4C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" y="5915204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err="1"/>
              <a:t>Izazovi</a:t>
            </a:r>
            <a:r>
              <a:rPr lang="en-GB" sz="2400" b="1" dirty="0"/>
              <a:t> i </a:t>
            </a:r>
            <a:r>
              <a:rPr lang="en-GB" sz="2400" b="1" dirty="0" err="1"/>
              <a:t>naučene</a:t>
            </a:r>
            <a:r>
              <a:rPr lang="en-GB" sz="2400" b="1" dirty="0"/>
              <a:t> </a:t>
            </a:r>
            <a:r>
              <a:rPr lang="en-GB" sz="2400" b="1" dirty="0" err="1"/>
              <a:t>lekcije</a:t>
            </a:r>
            <a:endParaRPr lang="bs-Latn-BA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 algn="just">
              <a:buNone/>
            </a:pPr>
            <a:r>
              <a:rPr lang="en-GB" sz="2400" dirty="0" err="1"/>
              <a:t>Osnovni</a:t>
            </a:r>
            <a:r>
              <a:rPr lang="en-GB" sz="2400" dirty="0"/>
              <a:t> </a:t>
            </a:r>
            <a:r>
              <a:rPr lang="en-GB" sz="2400" dirty="0" err="1"/>
              <a:t>izazov</a:t>
            </a:r>
            <a:r>
              <a:rPr lang="en-GB" sz="2400" dirty="0"/>
              <a:t>  bio je </a:t>
            </a:r>
            <a:r>
              <a:rPr lang="en-GB" sz="2400" dirty="0" err="1"/>
              <a:t>obezbjediti</a:t>
            </a:r>
            <a:r>
              <a:rPr lang="en-GB" sz="2400" dirty="0"/>
              <a:t> </a:t>
            </a:r>
            <a:r>
              <a:rPr lang="en-GB" sz="2400" dirty="0" err="1"/>
              <a:t>dovoljan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predstavnika</a:t>
            </a:r>
            <a:r>
              <a:rPr lang="en-GB" sz="2400" dirty="0"/>
              <a:t> </a:t>
            </a:r>
            <a:r>
              <a:rPr lang="en-GB" sz="2400" dirty="0" err="1"/>
              <a:t>udruženja</a:t>
            </a:r>
            <a:r>
              <a:rPr lang="en-GB" sz="2400" dirty="0"/>
              <a:t> za </a:t>
            </a:r>
            <a:r>
              <a:rPr lang="en-GB" sz="2400" dirty="0" err="1"/>
              <a:t>edukaciju</a:t>
            </a:r>
            <a:r>
              <a:rPr lang="en-GB" sz="2400" dirty="0"/>
              <a:t> za </a:t>
            </a:r>
            <a:r>
              <a:rPr lang="en-GB" sz="2400" dirty="0" err="1"/>
              <a:t>trenere</a:t>
            </a:r>
            <a:r>
              <a:rPr lang="en-GB" sz="2400" dirty="0"/>
              <a:t> i </a:t>
            </a:r>
            <a:r>
              <a:rPr lang="en-GB" sz="2400" dirty="0" err="1"/>
              <a:t>njihov</a:t>
            </a:r>
            <a:r>
              <a:rPr lang="en-GB" sz="2400" dirty="0"/>
              <a:t> </a:t>
            </a:r>
            <a:r>
              <a:rPr lang="en-GB" sz="2400" dirty="0" err="1"/>
              <a:t>aktivan</a:t>
            </a:r>
            <a:r>
              <a:rPr lang="en-GB" sz="2400" dirty="0"/>
              <a:t> </a:t>
            </a:r>
            <a:r>
              <a:rPr lang="en-GB" sz="2400" dirty="0" err="1"/>
              <a:t>pristup</a:t>
            </a:r>
            <a:r>
              <a:rPr lang="en-GB" sz="2400" dirty="0"/>
              <a:t> </a:t>
            </a:r>
            <a:r>
              <a:rPr lang="en-GB" sz="2400" dirty="0" err="1"/>
              <a:t>primjeni</a:t>
            </a:r>
            <a:r>
              <a:rPr lang="en-GB" sz="2400" dirty="0"/>
              <a:t> </a:t>
            </a:r>
            <a:r>
              <a:rPr lang="en-GB" sz="2400" dirty="0" err="1"/>
              <a:t>tarifne</a:t>
            </a:r>
            <a:r>
              <a:rPr lang="en-GB" sz="2400" dirty="0"/>
              <a:t> </a:t>
            </a:r>
            <a:r>
              <a:rPr lang="en-GB" sz="2400" dirty="0" err="1"/>
              <a:t>Metodologije</a:t>
            </a:r>
            <a:r>
              <a:rPr lang="en-GB" sz="2400" dirty="0"/>
              <a:t> u </a:t>
            </a:r>
            <a:r>
              <a:rPr lang="en-GB" sz="2400" dirty="0" err="1"/>
              <a:t>vlastitom</a:t>
            </a:r>
            <a:r>
              <a:rPr lang="en-GB" sz="2400" dirty="0"/>
              <a:t> </a:t>
            </a:r>
            <a:r>
              <a:rPr lang="en-GB" sz="2400" dirty="0" err="1"/>
              <a:t>preduzeću</a:t>
            </a:r>
            <a:r>
              <a:rPr lang="en-GB" sz="2400" dirty="0"/>
              <a:t> ( </a:t>
            </a:r>
            <a:r>
              <a:rPr lang="en-GB" sz="2400" dirty="0" err="1"/>
              <a:t>izradi</a:t>
            </a:r>
            <a:r>
              <a:rPr lang="en-GB" sz="2400" dirty="0"/>
              <a:t> </a:t>
            </a:r>
            <a:r>
              <a:rPr lang="en-GB" sz="2400" dirty="0" err="1"/>
              <a:t>operativnih</a:t>
            </a:r>
            <a:r>
              <a:rPr lang="en-GB" sz="2400" dirty="0"/>
              <a:t> </a:t>
            </a:r>
            <a:r>
              <a:rPr lang="en-GB" sz="2400" dirty="0" err="1"/>
              <a:t>planova</a:t>
            </a:r>
            <a:r>
              <a:rPr lang="en-GB" sz="2400" dirty="0"/>
              <a:t>, </a:t>
            </a:r>
            <a:r>
              <a:rPr lang="en-GB" sz="2400" dirty="0" err="1"/>
              <a:t>analiza</a:t>
            </a:r>
            <a:r>
              <a:rPr lang="en-GB" sz="2400" dirty="0"/>
              <a:t> i </a:t>
            </a:r>
            <a:r>
              <a:rPr lang="en-GB" sz="2400" dirty="0" err="1"/>
              <a:t>kalkulacija</a:t>
            </a:r>
            <a:r>
              <a:rPr lang="en-GB" sz="2400" dirty="0"/>
              <a:t> </a:t>
            </a:r>
            <a:r>
              <a:rPr lang="en-GB" sz="2400" dirty="0" err="1"/>
              <a:t>cijena</a:t>
            </a:r>
            <a:r>
              <a:rPr lang="en-GB" sz="2400" dirty="0"/>
              <a:t> </a:t>
            </a:r>
            <a:r>
              <a:rPr lang="en-GB" sz="2400" dirty="0" err="1"/>
              <a:t>vodnih</a:t>
            </a:r>
            <a:r>
              <a:rPr lang="en-GB" sz="2400" dirty="0"/>
              <a:t> </a:t>
            </a:r>
            <a:r>
              <a:rPr lang="en-GB" sz="2400" dirty="0" err="1"/>
              <a:t>usluga</a:t>
            </a:r>
            <a:r>
              <a:rPr lang="en-GB" sz="2400" dirty="0"/>
              <a:t> ), </a:t>
            </a:r>
            <a:r>
              <a:rPr lang="en-GB" sz="2400" dirty="0" err="1"/>
              <a:t>kao</a:t>
            </a:r>
            <a:r>
              <a:rPr lang="en-GB" sz="2400" dirty="0"/>
              <a:t> i </a:t>
            </a:r>
            <a:r>
              <a:rPr lang="en-GB" sz="2400" dirty="0" err="1"/>
              <a:t>obezbjeđenje</a:t>
            </a:r>
            <a:r>
              <a:rPr lang="en-GB" sz="2400" dirty="0"/>
              <a:t> </a:t>
            </a:r>
            <a:r>
              <a:rPr lang="en-GB" sz="2400" dirty="0" err="1"/>
              <a:t>dovoljnog</a:t>
            </a:r>
            <a:r>
              <a:rPr lang="en-GB" sz="2400" dirty="0"/>
              <a:t> </a:t>
            </a:r>
            <a:r>
              <a:rPr lang="en-GB" sz="2400" dirty="0" err="1"/>
              <a:t>broja</a:t>
            </a:r>
            <a:r>
              <a:rPr lang="en-GB" sz="2400" dirty="0"/>
              <a:t> </a:t>
            </a:r>
            <a:r>
              <a:rPr lang="en-GB" sz="2400" dirty="0" err="1"/>
              <a:t>vodovodnih</a:t>
            </a:r>
            <a:r>
              <a:rPr lang="en-GB" sz="2400" dirty="0"/>
              <a:t> </a:t>
            </a:r>
            <a:r>
              <a:rPr lang="en-GB" sz="2400" dirty="0" err="1"/>
              <a:t>preduzeća</a:t>
            </a:r>
            <a:r>
              <a:rPr lang="en-GB" sz="2400" dirty="0"/>
              <a:t> i </a:t>
            </a:r>
            <a:r>
              <a:rPr lang="en-GB" sz="2400" dirty="0" err="1"/>
              <a:t>njihovih</a:t>
            </a:r>
            <a:r>
              <a:rPr lang="en-GB" sz="2400" dirty="0"/>
              <a:t> </a:t>
            </a:r>
            <a:r>
              <a:rPr lang="en-GB" sz="2400" dirty="0" err="1"/>
              <a:t>prerdstavnika</a:t>
            </a:r>
            <a:r>
              <a:rPr lang="en-GB" sz="2400" dirty="0"/>
              <a:t> za </a:t>
            </a:r>
            <a:r>
              <a:rPr lang="en-GB" sz="2400" dirty="0" err="1"/>
              <a:t>učešće</a:t>
            </a:r>
            <a:r>
              <a:rPr lang="en-GB" sz="2400" dirty="0"/>
              <a:t> u </a:t>
            </a:r>
            <a:r>
              <a:rPr lang="en-GB" sz="2400" dirty="0" err="1"/>
              <a:t>projektu</a:t>
            </a:r>
            <a:r>
              <a:rPr lang="en-GB" sz="2400" dirty="0"/>
              <a:t>. U oba </a:t>
            </a:r>
            <a:r>
              <a:rPr lang="en-GB" sz="2400" dirty="0" err="1"/>
              <a:t>slučaju</a:t>
            </a:r>
            <a:r>
              <a:rPr lang="en-GB" sz="2400" dirty="0"/>
              <a:t> </a:t>
            </a:r>
            <a:r>
              <a:rPr lang="en-GB" sz="2400" dirty="0" err="1"/>
              <a:t>postignuti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rezultati</a:t>
            </a:r>
            <a:r>
              <a:rPr lang="en-GB" sz="2400" dirty="0"/>
              <a:t> </a:t>
            </a:r>
            <a:r>
              <a:rPr lang="en-GB" sz="2400" dirty="0" err="1"/>
              <a:t>bolji</a:t>
            </a:r>
            <a:r>
              <a:rPr lang="en-GB" sz="2400" dirty="0"/>
              <a:t> od </a:t>
            </a:r>
            <a:r>
              <a:rPr lang="en-GB" sz="2400" dirty="0" err="1"/>
              <a:t>očekivanih</a:t>
            </a:r>
            <a:r>
              <a:rPr lang="en-GB" sz="2400" dirty="0"/>
              <a:t> – od </a:t>
            </a:r>
            <a:r>
              <a:rPr lang="en-GB" sz="2400" dirty="0" err="1"/>
              <a:t>prijavljenih</a:t>
            </a:r>
            <a:r>
              <a:rPr lang="en-GB" sz="2400" dirty="0"/>
              <a:t> 14 </a:t>
            </a:r>
            <a:r>
              <a:rPr lang="en-GB" sz="2400" dirty="0" err="1"/>
              <a:t>učesnila</a:t>
            </a:r>
            <a:r>
              <a:rPr lang="en-GB" sz="2400" dirty="0"/>
              <a:t> </a:t>
            </a:r>
            <a:r>
              <a:rPr lang="en-GB" sz="2400" dirty="0" err="1"/>
              <a:t>educirano</a:t>
            </a:r>
            <a:r>
              <a:rPr lang="en-GB" sz="2400" dirty="0"/>
              <a:t> je 12 </a:t>
            </a:r>
            <a:r>
              <a:rPr lang="en-GB" sz="2400" dirty="0" err="1"/>
              <a:t>trenera</a:t>
            </a:r>
            <a:r>
              <a:rPr lang="en-GB" sz="2400" dirty="0"/>
              <a:t> ( </a:t>
            </a:r>
            <a:r>
              <a:rPr lang="en-GB" sz="2400" dirty="0" err="1"/>
              <a:t>dva</a:t>
            </a:r>
            <a:r>
              <a:rPr lang="en-GB" sz="2400" dirty="0"/>
              <a:t> </a:t>
            </a:r>
            <a:r>
              <a:rPr lang="en-GB" sz="2400" dirty="0" err="1"/>
              <a:t>učesnika</a:t>
            </a:r>
            <a:r>
              <a:rPr lang="en-GB" sz="2400" dirty="0"/>
              <a:t> </a:t>
            </a:r>
            <a:r>
              <a:rPr lang="en-GB" sz="2400" dirty="0" err="1"/>
              <a:t>odustala</a:t>
            </a:r>
            <a:r>
              <a:rPr lang="en-GB" sz="2400" dirty="0"/>
              <a:t> </a:t>
            </a:r>
            <a:r>
              <a:rPr lang="en-GB" sz="2400" dirty="0" err="1"/>
              <a:t>nakon</a:t>
            </a:r>
            <a:r>
              <a:rPr lang="en-GB" sz="2400" dirty="0"/>
              <a:t> </a:t>
            </a:r>
            <a:r>
              <a:rPr lang="en-GB" sz="2400" dirty="0" err="1"/>
              <a:t>prve</a:t>
            </a:r>
            <a:r>
              <a:rPr lang="en-GB" sz="2400" dirty="0"/>
              <a:t> </a:t>
            </a:r>
            <a:r>
              <a:rPr lang="en-GB" sz="2400" dirty="0" err="1"/>
              <a:t>radionice</a:t>
            </a:r>
            <a:r>
              <a:rPr lang="en-GB" sz="2400" dirty="0"/>
              <a:t> ) od </a:t>
            </a:r>
            <a:r>
              <a:rPr lang="en-GB" sz="2400" dirty="0" err="1"/>
              <a:t>kojih</a:t>
            </a:r>
            <a:r>
              <a:rPr lang="en-GB" sz="2400" dirty="0"/>
              <a:t> je </a:t>
            </a:r>
            <a:r>
              <a:rPr lang="en-GB" sz="2400" dirty="0" err="1"/>
              <a:t>njih</a:t>
            </a:r>
            <a:r>
              <a:rPr lang="en-GB" sz="2400" dirty="0"/>
              <a:t> 11 </a:t>
            </a:r>
            <a:r>
              <a:rPr lang="en-GB" sz="2400" dirty="0" err="1"/>
              <a:t>uključeno</a:t>
            </a:r>
            <a:r>
              <a:rPr lang="en-GB" sz="2400" dirty="0"/>
              <a:t> u </a:t>
            </a:r>
            <a:r>
              <a:rPr lang="en-GB" sz="2400" dirty="0" err="1"/>
              <a:t>realizaciju</a:t>
            </a:r>
            <a:r>
              <a:rPr lang="en-GB" sz="2400" dirty="0"/>
              <a:t> </a:t>
            </a:r>
            <a:r>
              <a:rPr lang="en-GB" sz="2400" dirty="0" err="1"/>
              <a:t>projekta</a:t>
            </a:r>
            <a:r>
              <a:rPr lang="en-GB" sz="2400" dirty="0"/>
              <a:t> ( </a:t>
            </a:r>
            <a:r>
              <a:rPr lang="en-GB" sz="2400" dirty="0" err="1"/>
              <a:t>jedan</a:t>
            </a:r>
            <a:r>
              <a:rPr lang="en-GB" sz="2400" dirty="0"/>
              <a:t> </a:t>
            </a:r>
            <a:r>
              <a:rPr lang="en-GB" sz="2400" dirty="0" err="1"/>
              <a:t>odustao</a:t>
            </a:r>
            <a:r>
              <a:rPr lang="en-GB" sz="2400" dirty="0"/>
              <a:t> </a:t>
            </a:r>
            <a:r>
              <a:rPr lang="en-GB" sz="2400" dirty="0" err="1"/>
              <a:t>nakon</a:t>
            </a:r>
            <a:r>
              <a:rPr lang="en-GB" sz="2400" dirty="0"/>
              <a:t> </a:t>
            </a:r>
            <a:r>
              <a:rPr lang="en-GB" sz="2400" dirty="0" err="1"/>
              <a:t>obavljene</a:t>
            </a:r>
            <a:r>
              <a:rPr lang="en-GB" sz="2400" dirty="0"/>
              <a:t> </a:t>
            </a:r>
            <a:r>
              <a:rPr lang="en-GB" sz="2400" dirty="0" err="1"/>
              <a:t>edukacije</a:t>
            </a:r>
            <a:r>
              <a:rPr lang="en-GB" sz="2400" dirty="0"/>
              <a:t>), </a:t>
            </a:r>
            <a:r>
              <a:rPr lang="en-GB" sz="2400" dirty="0" err="1"/>
              <a:t>dok</a:t>
            </a:r>
            <a:r>
              <a:rPr lang="en-GB" sz="2400" dirty="0"/>
              <a:t> je </a:t>
            </a:r>
            <a:r>
              <a:rPr lang="en-GB" sz="2400" dirty="0" err="1"/>
              <a:t>prijavljeno</a:t>
            </a:r>
            <a:r>
              <a:rPr lang="en-GB" sz="2400" dirty="0"/>
              <a:t> 36 </a:t>
            </a:r>
            <a:r>
              <a:rPr lang="en-GB" sz="2400" dirty="0" err="1"/>
              <a:t>preuzeća</a:t>
            </a:r>
            <a:r>
              <a:rPr lang="en-GB" sz="2400" dirty="0"/>
              <a:t> za </a:t>
            </a:r>
            <a:r>
              <a:rPr lang="en-GB" sz="2400" dirty="0" err="1"/>
              <a:t>edukaciju</a:t>
            </a:r>
            <a:r>
              <a:rPr lang="en-GB" sz="2400" dirty="0"/>
              <a:t>, a u </a:t>
            </a:r>
            <a:r>
              <a:rPr lang="en-GB" sz="2400" dirty="0" err="1"/>
              <a:t>izvještajnom</a:t>
            </a:r>
            <a:r>
              <a:rPr lang="en-GB" sz="2400" dirty="0"/>
              <a:t> </a:t>
            </a:r>
            <a:r>
              <a:rPr lang="en-GB" sz="2400" dirty="0" err="1"/>
              <a:t>periodu</a:t>
            </a:r>
            <a:r>
              <a:rPr lang="en-GB" sz="2400" dirty="0"/>
              <a:t> </a:t>
            </a:r>
            <a:r>
              <a:rPr lang="en-GB" sz="2400" dirty="0" err="1"/>
              <a:t>samo</a:t>
            </a:r>
            <a:r>
              <a:rPr lang="en-GB" sz="2400" dirty="0"/>
              <a:t> tri </a:t>
            </a:r>
            <a:r>
              <a:rPr lang="en-GB" sz="2400" dirty="0" err="1"/>
              <a:t>preduzeća</a:t>
            </a:r>
            <a:r>
              <a:rPr lang="en-GB" sz="2400" dirty="0"/>
              <a:t> </a:t>
            </a:r>
            <a:r>
              <a:rPr lang="en-GB" sz="2400" dirty="0" err="1"/>
              <a:t>nisu</a:t>
            </a:r>
            <a:r>
              <a:rPr lang="en-GB" sz="2400" dirty="0"/>
              <a:t> </a:t>
            </a:r>
            <a:r>
              <a:rPr lang="en-GB" sz="2400" dirty="0" err="1"/>
              <a:t>učestvovala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radionicama</a:t>
            </a:r>
            <a:r>
              <a:rPr lang="en-GB" sz="2400" dirty="0"/>
              <a:t> ( </a:t>
            </a:r>
            <a:r>
              <a:rPr lang="en-GB" sz="2400" dirty="0" err="1"/>
              <a:t>Domaljevac</a:t>
            </a:r>
            <a:r>
              <a:rPr lang="en-GB" sz="2400" dirty="0"/>
              <a:t>, </a:t>
            </a:r>
            <a:r>
              <a:rPr lang="en-GB" sz="2400" dirty="0" err="1"/>
              <a:t>Visoko</a:t>
            </a:r>
            <a:r>
              <a:rPr lang="en-GB" sz="2400" dirty="0"/>
              <a:t> i Nova Bila ).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885276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sz="2000" dirty="0" err="1"/>
              <a:t>Tokom</a:t>
            </a:r>
            <a:r>
              <a:rPr lang="en-GB" sz="2000" dirty="0"/>
              <a:t> </a:t>
            </a:r>
            <a:r>
              <a:rPr lang="en-GB" sz="2000" dirty="0" err="1"/>
              <a:t>edukacije</a:t>
            </a:r>
            <a:r>
              <a:rPr lang="en-GB" sz="2000" dirty="0"/>
              <a:t> </a:t>
            </a:r>
            <a:r>
              <a:rPr lang="en-GB" sz="2000" dirty="0" err="1"/>
              <a:t>trenera</a:t>
            </a:r>
            <a:r>
              <a:rPr lang="en-GB" sz="2000" dirty="0"/>
              <a:t> </a:t>
            </a:r>
            <a:r>
              <a:rPr lang="en-GB" sz="2000" dirty="0" err="1"/>
              <a:t>uočeno</a:t>
            </a:r>
            <a:r>
              <a:rPr lang="en-GB" sz="2000" dirty="0"/>
              <a:t> je da se </a:t>
            </a:r>
            <a:r>
              <a:rPr lang="en-GB" sz="2000" dirty="0" err="1"/>
              <a:t>edukacija</a:t>
            </a:r>
            <a:r>
              <a:rPr lang="en-GB" sz="2000" dirty="0"/>
              <a:t> </a:t>
            </a:r>
            <a:r>
              <a:rPr lang="en-GB" sz="2000" dirty="0" err="1"/>
              <a:t>vodovodnih</a:t>
            </a:r>
            <a:r>
              <a:rPr lang="en-GB" sz="2000" dirty="0"/>
              <a:t> </a:t>
            </a:r>
            <a:r>
              <a:rPr lang="en-GB" sz="2000" dirty="0" err="1"/>
              <a:t>preduzeća</a:t>
            </a:r>
            <a:r>
              <a:rPr lang="en-GB" sz="2000" dirty="0"/>
              <a:t> </a:t>
            </a:r>
            <a:r>
              <a:rPr lang="en-GB" sz="2000" dirty="0" err="1"/>
              <a:t>treba</a:t>
            </a:r>
            <a:r>
              <a:rPr lang="en-GB" sz="2000" dirty="0"/>
              <a:t> </a:t>
            </a:r>
            <a:r>
              <a:rPr lang="en-GB" sz="2000" dirty="0" err="1"/>
              <a:t>obaviti</a:t>
            </a:r>
            <a:r>
              <a:rPr lang="en-GB" sz="2000" dirty="0"/>
              <a:t> u tri </a:t>
            </a:r>
            <a:r>
              <a:rPr lang="en-GB" sz="2000" dirty="0" err="1"/>
              <a:t>ciklusa</a:t>
            </a:r>
            <a:r>
              <a:rPr lang="en-GB" sz="2000" dirty="0"/>
              <a:t> – </a:t>
            </a:r>
            <a:r>
              <a:rPr lang="en-GB" sz="2000" dirty="0" err="1"/>
              <a:t>početni</a:t>
            </a:r>
            <a:r>
              <a:rPr lang="en-GB" sz="2000" dirty="0"/>
              <a:t>, </a:t>
            </a:r>
            <a:r>
              <a:rPr lang="en-GB" sz="2000" dirty="0" err="1"/>
              <a:t>napredni</a:t>
            </a:r>
            <a:r>
              <a:rPr lang="en-GB" sz="2000" dirty="0"/>
              <a:t> i </a:t>
            </a:r>
            <a:r>
              <a:rPr lang="en-GB" sz="2000" dirty="0" err="1"/>
              <a:t>završni</a:t>
            </a:r>
            <a:r>
              <a:rPr lang="en-GB" sz="2000" dirty="0"/>
              <a:t>.  </a:t>
            </a:r>
            <a:endParaRPr lang="bs-Latn-BA" sz="2000" dirty="0"/>
          </a:p>
          <a:p>
            <a:pPr marL="0" indent="0" algn="just">
              <a:buNone/>
            </a:pPr>
            <a:r>
              <a:rPr lang="en-GB" sz="2000" dirty="0" err="1"/>
              <a:t>Početni</a:t>
            </a:r>
            <a:r>
              <a:rPr lang="en-GB" sz="2000" dirty="0"/>
              <a:t> </a:t>
            </a:r>
            <a:r>
              <a:rPr lang="en-GB" sz="2000" dirty="0" err="1"/>
              <a:t>ciklus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bs-Latn-BA" sz="2000" dirty="0"/>
              <a:t>o je</a:t>
            </a:r>
            <a:r>
              <a:rPr lang="en-GB" sz="2000" dirty="0"/>
              <a:t> za </a:t>
            </a:r>
            <a:r>
              <a:rPr lang="en-GB" sz="2000" dirty="0" err="1"/>
              <a:t>cilj</a:t>
            </a:r>
            <a:r>
              <a:rPr lang="en-GB" sz="2000" dirty="0"/>
              <a:t> da </a:t>
            </a:r>
            <a:r>
              <a:rPr lang="en-GB" sz="2000" dirty="0" err="1"/>
              <a:t>učesnike</a:t>
            </a:r>
            <a:r>
              <a:rPr lang="en-GB" sz="2000" dirty="0"/>
              <a:t> </a:t>
            </a:r>
            <a:r>
              <a:rPr lang="en-GB" sz="2000" dirty="0" err="1"/>
              <a:t>edukacija</a:t>
            </a:r>
            <a:r>
              <a:rPr lang="en-GB" sz="2000" dirty="0"/>
              <a:t> </a:t>
            </a:r>
            <a:r>
              <a:rPr lang="en-GB" sz="2000" dirty="0" err="1"/>
              <a:t>upozna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sadržajem</a:t>
            </a:r>
            <a:r>
              <a:rPr lang="en-GB" sz="2000" dirty="0"/>
              <a:t>, </a:t>
            </a:r>
            <a:r>
              <a:rPr lang="en-GB" sz="2000" dirty="0" err="1"/>
              <a:t>suštinom</a:t>
            </a:r>
            <a:r>
              <a:rPr lang="en-GB" sz="2000" dirty="0"/>
              <a:t>, </a:t>
            </a:r>
            <a:r>
              <a:rPr lang="en-GB" sz="2000" dirty="0" err="1"/>
              <a:t>principima</a:t>
            </a:r>
            <a:r>
              <a:rPr lang="en-GB" sz="2000" dirty="0"/>
              <a:t> i </a:t>
            </a:r>
            <a:r>
              <a:rPr lang="en-GB" sz="2000" dirty="0" err="1"/>
              <a:t>osnovnim</a:t>
            </a:r>
            <a:r>
              <a:rPr lang="en-GB" sz="2000" dirty="0"/>
              <a:t> </a:t>
            </a:r>
            <a:r>
              <a:rPr lang="en-GB" sz="2000" dirty="0" err="1"/>
              <a:t>elementima</a:t>
            </a:r>
            <a:r>
              <a:rPr lang="en-GB" sz="2000" dirty="0"/>
              <a:t> </a:t>
            </a:r>
            <a:r>
              <a:rPr lang="en-GB" sz="2000" dirty="0" err="1"/>
              <a:t>tarifne</a:t>
            </a:r>
            <a:r>
              <a:rPr lang="en-GB" sz="2000" dirty="0"/>
              <a:t> </a:t>
            </a:r>
            <a:r>
              <a:rPr lang="en-GB" sz="2000" dirty="0" err="1"/>
              <a:t>Metodologije</a:t>
            </a:r>
            <a:r>
              <a:rPr lang="en-GB" sz="2000" dirty="0"/>
              <a:t>, </a:t>
            </a:r>
            <a:r>
              <a:rPr lang="en-GB" sz="2000" dirty="0" err="1"/>
              <a:t>kao</a:t>
            </a:r>
            <a:r>
              <a:rPr lang="en-GB" sz="2000" dirty="0"/>
              <a:t> i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exel</a:t>
            </a:r>
            <a:r>
              <a:rPr lang="en-GB" sz="2000" dirty="0"/>
              <a:t> </a:t>
            </a:r>
            <a:r>
              <a:rPr lang="en-GB" sz="2000" dirty="0" err="1"/>
              <a:t>alatom</a:t>
            </a:r>
            <a:r>
              <a:rPr lang="en-GB" sz="2000" dirty="0"/>
              <a:t> za </a:t>
            </a:r>
            <a:r>
              <a:rPr lang="en-GB" sz="2000" dirty="0" err="1"/>
              <a:t>izradu</a:t>
            </a:r>
            <a:r>
              <a:rPr lang="en-GB" sz="2000" dirty="0"/>
              <a:t> </a:t>
            </a:r>
            <a:r>
              <a:rPr lang="en-GB" sz="2000" dirty="0" err="1"/>
              <a:t>operativnog</a:t>
            </a:r>
            <a:r>
              <a:rPr lang="en-GB" sz="2000" dirty="0"/>
              <a:t> </a:t>
            </a:r>
            <a:r>
              <a:rPr lang="en-GB" sz="2000" dirty="0" err="1"/>
              <a:t>budžeta</a:t>
            </a:r>
            <a:r>
              <a:rPr lang="en-GB" sz="2000" dirty="0"/>
              <a:t>, </a:t>
            </a:r>
            <a:r>
              <a:rPr lang="en-GB" sz="2000" dirty="0" err="1"/>
              <a:t>analizu</a:t>
            </a:r>
            <a:r>
              <a:rPr lang="en-GB" sz="2000" dirty="0"/>
              <a:t> i </a:t>
            </a:r>
            <a:r>
              <a:rPr lang="en-GB" sz="2000" dirty="0" err="1"/>
              <a:t>kalkulaciju</a:t>
            </a:r>
            <a:r>
              <a:rPr lang="en-GB" sz="2000" dirty="0"/>
              <a:t> </a:t>
            </a:r>
            <a:r>
              <a:rPr lang="en-GB" sz="2000" dirty="0" err="1"/>
              <a:t>cijena</a:t>
            </a:r>
            <a:r>
              <a:rPr lang="en-GB" sz="2000" dirty="0"/>
              <a:t> </a:t>
            </a:r>
            <a:r>
              <a:rPr lang="en-GB" sz="2000" dirty="0" err="1"/>
              <a:t>vodnih</a:t>
            </a:r>
            <a:r>
              <a:rPr lang="en-GB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. </a:t>
            </a:r>
            <a:endParaRPr lang="bs-Latn-BA" sz="2000" dirty="0"/>
          </a:p>
          <a:p>
            <a:pPr marL="0" indent="0" algn="just">
              <a:buNone/>
            </a:pPr>
            <a:r>
              <a:rPr lang="en-GB" sz="2000" dirty="0" err="1"/>
              <a:t>Napredni</a:t>
            </a:r>
            <a:r>
              <a:rPr lang="en-GB" sz="2000" dirty="0"/>
              <a:t> </a:t>
            </a:r>
            <a:r>
              <a:rPr lang="en-GB" sz="2000" dirty="0" err="1"/>
              <a:t>ciklus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bs-Latn-BA" sz="2000" dirty="0"/>
              <a:t>o je</a:t>
            </a:r>
            <a:r>
              <a:rPr lang="en-GB" sz="2000" dirty="0"/>
              <a:t> za </a:t>
            </a:r>
            <a:r>
              <a:rPr lang="en-GB" sz="2000" dirty="0" err="1"/>
              <a:t>cilj</a:t>
            </a:r>
            <a:r>
              <a:rPr lang="en-GB" sz="2000" dirty="0"/>
              <a:t> da </a:t>
            </a:r>
            <a:r>
              <a:rPr lang="en-GB" sz="2000" dirty="0" err="1"/>
              <a:t>potakne</a:t>
            </a:r>
            <a:r>
              <a:rPr lang="en-GB" sz="2000" dirty="0"/>
              <a:t> </a:t>
            </a:r>
            <a:r>
              <a:rPr lang="en-GB" sz="2000" dirty="0" err="1"/>
              <a:t>učesnike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da u </a:t>
            </a:r>
            <a:r>
              <a:rPr lang="en-GB" sz="2000" dirty="0" err="1"/>
              <a:t>vlastitom</a:t>
            </a:r>
            <a:r>
              <a:rPr lang="en-GB" sz="2000" dirty="0"/>
              <a:t> </a:t>
            </a:r>
            <a:r>
              <a:rPr lang="en-GB" sz="2000" dirty="0" err="1"/>
              <a:t>preduzeću</a:t>
            </a:r>
            <a:r>
              <a:rPr lang="en-GB" sz="2000" dirty="0"/>
              <a:t> </a:t>
            </a:r>
            <a:r>
              <a:rPr lang="en-GB" sz="2000" dirty="0" err="1"/>
              <a:t>popune</a:t>
            </a:r>
            <a:r>
              <a:rPr lang="en-GB" sz="2000" dirty="0"/>
              <a:t> </a:t>
            </a:r>
            <a:r>
              <a:rPr lang="en-GB" sz="2000" dirty="0" err="1"/>
              <a:t>modele</a:t>
            </a:r>
            <a:r>
              <a:rPr lang="en-GB" sz="2000" dirty="0"/>
              <a:t> </a:t>
            </a:r>
            <a:r>
              <a:rPr lang="en-GB" sz="2000" dirty="0" err="1"/>
              <a:t>operativnog</a:t>
            </a:r>
            <a:r>
              <a:rPr lang="en-GB" sz="2000" dirty="0"/>
              <a:t> </a:t>
            </a:r>
            <a:r>
              <a:rPr lang="en-GB" sz="2000" dirty="0" err="1"/>
              <a:t>budžeta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modele</a:t>
            </a:r>
            <a:r>
              <a:rPr lang="en-GB" sz="2000" dirty="0"/>
              <a:t> za </a:t>
            </a:r>
            <a:r>
              <a:rPr lang="en-GB" sz="2000" dirty="0" err="1"/>
              <a:t>analzu</a:t>
            </a:r>
            <a:r>
              <a:rPr lang="en-GB" sz="2000" dirty="0"/>
              <a:t> </a:t>
            </a:r>
            <a:r>
              <a:rPr lang="en-GB" sz="2000" dirty="0" err="1"/>
              <a:t>postojećih</a:t>
            </a:r>
            <a:r>
              <a:rPr lang="en-GB" sz="2000" dirty="0"/>
              <a:t> i </a:t>
            </a:r>
            <a:r>
              <a:rPr lang="en-GB" sz="2000" dirty="0" err="1"/>
              <a:t>kalkulaciju</a:t>
            </a:r>
            <a:r>
              <a:rPr lang="en-GB" sz="2000" dirty="0"/>
              <a:t> </a:t>
            </a:r>
            <a:r>
              <a:rPr lang="en-GB" sz="2000" dirty="0" err="1"/>
              <a:t>potrebnih</a:t>
            </a:r>
            <a:r>
              <a:rPr lang="en-GB" sz="2000" dirty="0"/>
              <a:t> </a:t>
            </a:r>
            <a:r>
              <a:rPr lang="en-GB" sz="2000" dirty="0" err="1"/>
              <a:t>cijena</a:t>
            </a:r>
            <a:r>
              <a:rPr lang="en-GB" sz="2000" dirty="0"/>
              <a:t> </a:t>
            </a:r>
            <a:r>
              <a:rPr lang="en-GB" sz="2000" dirty="0" err="1"/>
              <a:t>vodnih</a:t>
            </a:r>
            <a:r>
              <a:rPr lang="en-GB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da </a:t>
            </a:r>
            <a:r>
              <a:rPr lang="en-GB" sz="2000" dirty="0" err="1"/>
              <a:t>ih</a:t>
            </a:r>
            <a:r>
              <a:rPr lang="en-GB" sz="2000" dirty="0"/>
              <a:t> </a:t>
            </a:r>
            <a:r>
              <a:rPr lang="en-GB" sz="2000" dirty="0" err="1"/>
              <a:t>prezentuju</a:t>
            </a:r>
            <a:r>
              <a:rPr lang="en-GB" sz="2000" dirty="0"/>
              <a:t>, </a:t>
            </a:r>
            <a:r>
              <a:rPr lang="en-GB" sz="2000" dirty="0" err="1"/>
              <a:t>zajedno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problemima</a:t>
            </a:r>
            <a:r>
              <a:rPr lang="en-GB" sz="2000" dirty="0"/>
              <a:t> i </a:t>
            </a:r>
            <a:r>
              <a:rPr lang="en-GB" sz="2000" dirty="0" err="1"/>
              <a:t>poteškoćama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kojima</a:t>
            </a:r>
            <a:r>
              <a:rPr lang="en-GB" sz="2000" dirty="0"/>
              <a:t> se </a:t>
            </a:r>
            <a:r>
              <a:rPr lang="en-GB" sz="2000" dirty="0" err="1"/>
              <a:t>susreću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da od </a:t>
            </a:r>
            <a:r>
              <a:rPr lang="en-GB" sz="2000" dirty="0" err="1"/>
              <a:t>strane</a:t>
            </a:r>
            <a:r>
              <a:rPr lang="en-GB" sz="2000" dirty="0"/>
              <a:t> </a:t>
            </a:r>
            <a:r>
              <a:rPr lang="en-GB" sz="2000" dirty="0" err="1"/>
              <a:t>trenera</a:t>
            </a:r>
            <a:r>
              <a:rPr lang="en-GB" sz="2000" dirty="0"/>
              <a:t> i </a:t>
            </a:r>
            <a:r>
              <a:rPr lang="en-GB" sz="2000" dirty="0" err="1"/>
              <a:t>prokekt</a:t>
            </a:r>
            <a:r>
              <a:rPr lang="en-GB" sz="2000" dirty="0"/>
              <a:t> </a:t>
            </a:r>
            <a:r>
              <a:rPr lang="en-GB" sz="2000" dirty="0" err="1"/>
              <a:t>menadžera</a:t>
            </a:r>
            <a:r>
              <a:rPr lang="en-GB" sz="2000" dirty="0"/>
              <a:t> </a:t>
            </a:r>
            <a:r>
              <a:rPr lang="en-GB" sz="2000" dirty="0" err="1"/>
              <a:t>dobiju</a:t>
            </a:r>
            <a:r>
              <a:rPr lang="en-GB" sz="2000" dirty="0"/>
              <a:t> </a:t>
            </a:r>
            <a:r>
              <a:rPr lang="en-GB" sz="2000" dirty="0" err="1"/>
              <a:t>neophodna</a:t>
            </a:r>
            <a:r>
              <a:rPr lang="en-GB" sz="2000" dirty="0"/>
              <a:t> </a:t>
            </a:r>
            <a:r>
              <a:rPr lang="en-GB" sz="2000" dirty="0" err="1"/>
              <a:t>pojašnjenja</a:t>
            </a:r>
            <a:r>
              <a:rPr lang="en-GB" sz="2000" dirty="0"/>
              <a:t> i </a:t>
            </a:r>
            <a:r>
              <a:rPr lang="en-GB" sz="2000" dirty="0" err="1"/>
              <a:t>upute</a:t>
            </a:r>
            <a:r>
              <a:rPr lang="en-GB" sz="2000" dirty="0"/>
              <a:t> za </a:t>
            </a:r>
            <a:r>
              <a:rPr lang="en-GB" sz="2000" dirty="0" err="1"/>
              <a:t>uspješan</a:t>
            </a:r>
            <a:r>
              <a:rPr lang="en-GB" sz="2000" dirty="0"/>
              <a:t> </a:t>
            </a:r>
            <a:r>
              <a:rPr lang="en-GB" sz="2000" dirty="0" err="1"/>
              <a:t>završetak</a:t>
            </a:r>
            <a:r>
              <a:rPr lang="en-GB" sz="2000" dirty="0"/>
              <a:t> </a:t>
            </a:r>
            <a:r>
              <a:rPr lang="en-GB" sz="2000" dirty="0" err="1"/>
              <a:t>posla</a:t>
            </a:r>
            <a:r>
              <a:rPr lang="en-GB" sz="2000" dirty="0"/>
              <a:t>. </a:t>
            </a:r>
            <a:endParaRPr lang="bs-Latn-BA" sz="2000" dirty="0"/>
          </a:p>
          <a:p>
            <a:pPr marL="0" indent="0" algn="just">
              <a:buNone/>
            </a:pPr>
            <a:r>
              <a:rPr lang="en-GB" sz="2000" dirty="0" err="1"/>
              <a:t>Završni</a:t>
            </a:r>
            <a:r>
              <a:rPr lang="en-GB" sz="2000" dirty="0"/>
              <a:t> </a:t>
            </a:r>
            <a:r>
              <a:rPr lang="en-GB" sz="2000" dirty="0" err="1"/>
              <a:t>ciklus</a:t>
            </a:r>
            <a:r>
              <a:rPr lang="en-GB" sz="2000" dirty="0"/>
              <a:t> </a:t>
            </a:r>
            <a:r>
              <a:rPr lang="en-GB" sz="2000" dirty="0" err="1"/>
              <a:t>uklju</a:t>
            </a:r>
            <a:r>
              <a:rPr lang="bs-Latn-BA" sz="2000" dirty="0"/>
              <a:t>čivao je </a:t>
            </a:r>
            <a:r>
              <a:rPr lang="en-GB" sz="2000" dirty="0" err="1"/>
              <a:t>finanlne</a:t>
            </a:r>
            <a:r>
              <a:rPr lang="en-GB" sz="2000" dirty="0"/>
              <a:t> </a:t>
            </a:r>
            <a:r>
              <a:rPr lang="en-GB" sz="2000" dirty="0" err="1"/>
              <a:t>modele</a:t>
            </a:r>
            <a:r>
              <a:rPr lang="en-GB" sz="2000" dirty="0"/>
              <a:t> </a:t>
            </a:r>
            <a:r>
              <a:rPr lang="en-GB" sz="2000" dirty="0" err="1"/>
              <a:t>popunjene</a:t>
            </a:r>
            <a:r>
              <a:rPr lang="en-GB" sz="2000" dirty="0"/>
              <a:t> od </a:t>
            </a:r>
            <a:r>
              <a:rPr lang="en-GB" sz="2000" dirty="0" err="1"/>
              <a:t>strane</a:t>
            </a:r>
            <a:r>
              <a:rPr lang="en-GB" sz="2000" dirty="0"/>
              <a:t> </a:t>
            </a:r>
            <a:r>
              <a:rPr lang="en-GB" sz="2000" dirty="0" err="1"/>
              <a:t>učesnika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analizom</a:t>
            </a:r>
            <a:r>
              <a:rPr lang="en-GB" sz="2000" dirty="0"/>
              <a:t> i </a:t>
            </a:r>
            <a:r>
              <a:rPr lang="en-GB" sz="2000" dirty="0" err="1"/>
              <a:t>komentarima</a:t>
            </a:r>
            <a:r>
              <a:rPr lang="en-GB" sz="2000" dirty="0"/>
              <a:t> </a:t>
            </a:r>
            <a:r>
              <a:rPr lang="en-GB" sz="2000" dirty="0" err="1"/>
              <a:t>dobivenih</a:t>
            </a:r>
            <a:r>
              <a:rPr lang="en-GB" sz="2000" dirty="0"/>
              <a:t> </a:t>
            </a:r>
            <a:r>
              <a:rPr lang="en-GB" sz="2000" dirty="0" err="1"/>
              <a:t>rezultata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definisanim</a:t>
            </a:r>
            <a:r>
              <a:rPr lang="en-GB" sz="2000" dirty="0"/>
              <a:t> </a:t>
            </a:r>
            <a:r>
              <a:rPr lang="en-GB" sz="2000" dirty="0" err="1"/>
              <a:t>aktivnostima</a:t>
            </a:r>
            <a:r>
              <a:rPr lang="en-GB" sz="2000" dirty="0"/>
              <a:t> </a:t>
            </a:r>
            <a:r>
              <a:rPr lang="en-GB" sz="2000" dirty="0" err="1"/>
              <a:t>neophodnim</a:t>
            </a:r>
            <a:r>
              <a:rPr lang="en-GB" sz="2000" dirty="0"/>
              <a:t> za </a:t>
            </a:r>
            <a:r>
              <a:rPr lang="en-GB" sz="2000" dirty="0" err="1"/>
              <a:t>implementaciju</a:t>
            </a:r>
            <a:r>
              <a:rPr lang="en-GB" sz="2000" dirty="0"/>
              <a:t> </a:t>
            </a:r>
            <a:r>
              <a:rPr lang="en-GB" sz="2000" dirty="0" err="1"/>
              <a:t>tarifne</a:t>
            </a:r>
            <a:r>
              <a:rPr lang="en-GB" sz="2000" dirty="0"/>
              <a:t> </a:t>
            </a:r>
            <a:r>
              <a:rPr lang="en-GB" sz="2000" dirty="0" err="1"/>
              <a:t>Metodologije</a:t>
            </a:r>
            <a:r>
              <a:rPr lang="en-GB" sz="2000" dirty="0"/>
              <a:t> u </a:t>
            </a:r>
            <a:r>
              <a:rPr lang="en-GB" sz="2000" dirty="0" err="1"/>
              <a:t>vlastitom</a:t>
            </a:r>
            <a:r>
              <a:rPr lang="en-GB" sz="2000" dirty="0"/>
              <a:t> </a:t>
            </a:r>
            <a:r>
              <a:rPr lang="en-GB" sz="2000" dirty="0" err="1"/>
              <a:t>preduzeću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122978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000" dirty="0"/>
              <a:t>Za primjenu Metodologije od ključnog značaja je </a:t>
            </a:r>
            <a:r>
              <a:rPr lang="bs-Latn-BA" sz="2000" b="1" dirty="0">
                <a:solidFill>
                  <a:srgbClr val="FF0000"/>
                </a:solidFill>
              </a:rPr>
              <a:t>opredjeljenost Uprave preduzeća na reformske procese</a:t>
            </a:r>
            <a:r>
              <a:rPr lang="bs-Latn-BA" sz="2000" dirty="0"/>
              <a:t> koje je neophodno poduzeti u preduzeću:</a:t>
            </a:r>
          </a:p>
          <a:p>
            <a:pPr marL="0" indent="0">
              <a:buNone/>
            </a:pPr>
            <a:r>
              <a:rPr lang="bs-Latn-BA" sz="2000" dirty="0"/>
              <a:t>- razdvajanje troškova poslovanja po mjestima njihovog nastajanja;</a:t>
            </a:r>
          </a:p>
          <a:p>
            <a:pPr marL="0" indent="0">
              <a:buNone/>
            </a:pPr>
            <a:r>
              <a:rPr lang="bs-Latn-BA" sz="2000" dirty="0"/>
              <a:t>- Izrada poslovnih planova preduzeća u kojima će biti definisanti trenutne i ciljane vrijednosti indikatora za ocjenu rada preduzeća, te odrediti period za dostizanje ciljanih vrijednostri;</a:t>
            </a:r>
          </a:p>
          <a:p>
            <a:pPr marL="0" indent="0">
              <a:buNone/>
            </a:pPr>
            <a:r>
              <a:rPr lang="bs-Latn-BA" sz="2000" dirty="0"/>
              <a:t>- Izrada operativnih planova preduzeća po djelatnostima i konsolidovanih;</a:t>
            </a:r>
          </a:p>
          <a:p>
            <a:pPr marL="0" indent="0">
              <a:buNone/>
            </a:pPr>
            <a:r>
              <a:rPr lang="bs-Latn-BA" sz="2000" dirty="0"/>
              <a:t>- Izračun cijena vodnih usluga u skladu sa Metodologijom;</a:t>
            </a:r>
          </a:p>
          <a:p>
            <a:pPr marL="0" indent="0">
              <a:buNone/>
            </a:pPr>
            <a:r>
              <a:rPr lang="bs-Latn-BA" sz="2000" dirty="0"/>
              <a:t>- Transparentan prikaz troškova poslovanja, načina i strukture cijene vodnih usluga;</a:t>
            </a:r>
          </a:p>
          <a:p>
            <a:pPr marL="0" indent="0">
              <a:buNone/>
            </a:pPr>
            <a:r>
              <a:rPr lang="bs-Latn-BA" sz="2000" dirty="0"/>
              <a:t>- Zagovaranje i lobiranje za usvajanje cijena utvrđenih shodno Metodologiji; </a:t>
            </a:r>
            <a:endParaRPr lang="en-GB" sz="20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85096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b="1" dirty="0"/>
              <a:t>AD.2. Priprema prednacrta Zakona o vodnim uslugama u FBiH</a:t>
            </a:r>
          </a:p>
          <a:p>
            <a:pPr marL="0" indent="0">
              <a:buNone/>
            </a:pPr>
            <a:r>
              <a:rPr lang="hr-HR" dirty="0"/>
              <a:t>POGLAVLJE I - OSNOVNE ODREDBE - p</a:t>
            </a:r>
            <a:r>
              <a:rPr lang="bs-Latn-BA" sz="1800" kern="1200" dirty="0">
                <a:effectLst/>
                <a:latin typeface="Arial" panose="020B0604020202020204" pitchFamily="34" charset="0"/>
                <a:ea typeface="+mn-ea"/>
              </a:rPr>
              <a:t>redmet zakona, cilj zakona, značenje pojedinih pojmova, opći interes, načela pružanja vodnih usluga;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POGLAVLJE II - VODNE USLUGE - Vrste vodnih usluga, Djelatnost vodnih usluga, Korisnik usluga, Poslovi operatora, Obaveze operatora, </a:t>
            </a:r>
            <a:r>
              <a:rPr lang="hr-HR" dirty="0">
                <a:solidFill>
                  <a:srgbClr val="FF0000"/>
                </a:solidFill>
              </a:rPr>
              <a:t>obaveze osnivača</a:t>
            </a:r>
            <a:r>
              <a:rPr lang="hr-HR" dirty="0"/>
              <a:t>, Povjeravanje obavljanja poslova vodnih usluga, Stručno tijelo  za cijenu vodnih usluga, </a:t>
            </a:r>
            <a:r>
              <a:rPr lang="pl-PL" dirty="0"/>
              <a:t>Međusobni odnos korisnika usluga i operatora;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POGLAVLJE III - JAVNA INFRASTRUKTURA ZA PRUŽANJE VODNIH USLUGA (IZGRADNJA, UPRAVLJANJE I ODRŽAVANJE) - </a:t>
            </a:r>
            <a:r>
              <a:rPr lang="pl-PL" dirty="0"/>
              <a:t>Javna infrastruktura za pružanje vodnih usluga, Vlasništvo, upravljanje, korištenje i održavanje javne infrastrukture za pružanje vodnih usluga, Mjesni sistem vodnih usluga, Finansiranje u javnu infrastrukturu za pružanje vodnih usluga;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POGLAVLJE IV – CIJENA VODNIH USLUGA - Načela utvrđivanja cijene vodnih usluga, Cijena vodnih usluga, Cijena vodnih usluga prema kategoriji korisnika usluga, Troškovi pružanja vodnih usluga, Odvojeno knjigovodstvo, Subvencionisanje cijene vodnih usluga;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918" y="6472518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25221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26" y="950258"/>
            <a:ext cx="7886700" cy="540571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POGLAVLJE V – ANALIZA POSLOVANJA OPERATORA - Svrha uporedne analize poslovanja operatora, </a:t>
            </a:r>
            <a:r>
              <a:rPr lang="pl-PL" dirty="0"/>
              <a:t>Informacioni sistem za uporednu analizu poslovanja operatora,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POGLAVLJE VI –NADZOR - Upravni nadzor, Vršenje inspekcijskog nadzora,  </a:t>
            </a:r>
          </a:p>
          <a:p>
            <a:pPr marL="0" indent="0">
              <a:buNone/>
            </a:pPr>
            <a:r>
              <a:rPr lang="hr-HR" dirty="0"/>
              <a:t>POGLAVLJE VII – KAZNENE ODREDBE - za operatere i za korisnike vodnih usluga;</a:t>
            </a:r>
          </a:p>
          <a:p>
            <a:pPr marL="0" indent="0">
              <a:buNone/>
            </a:pPr>
            <a:r>
              <a:rPr lang="hr-HR" dirty="0"/>
              <a:t>POGLAVLJE VIII – PRIJELAZNE I ZAVRŠNE ODREDBE - Podzakonski akti, Drugi akti, Popis i procjena vrijednosti javne infrastrukture </a:t>
            </a:r>
          </a:p>
          <a:p>
            <a:pPr marL="0" indent="0">
              <a:buNone/>
            </a:pPr>
            <a:r>
              <a:rPr lang="hr-HR" dirty="0"/>
              <a:t>za pružanje vodnih usluga, Popis i postupanje sa mjesnim vodovodom, </a:t>
            </a:r>
            <a:r>
              <a:rPr lang="nb-NO" dirty="0"/>
              <a:t>Postepeno izjednačavanje cijene vodne usluge</a:t>
            </a:r>
            <a:r>
              <a:rPr lang="bs-Latn-BA" dirty="0"/>
              <a:t>, Stupanje na snagu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75732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b="1" dirty="0"/>
              <a:t>Najbitniji elementi Zakona:</a:t>
            </a:r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b="1" dirty="0"/>
              <a:t>- </a:t>
            </a:r>
            <a:r>
              <a:rPr lang="bs-Latn-BA" dirty="0"/>
              <a:t>Vlada Federacije u roku od šest mjeseci od dana stupanja na snagu ovog zakona donosi Uredbu o metodologiji utvrđivanja cijene vodnih usluga;</a:t>
            </a:r>
          </a:p>
          <a:p>
            <a:pPr marL="0" indent="0">
              <a:buNone/>
            </a:pPr>
            <a:r>
              <a:rPr lang="bs-Latn-BA" dirty="0"/>
              <a:t>- Cijena vodnih usluga utvrđuje se tako da se osigura ekonomska održivost vodnih usluga;</a:t>
            </a:r>
          </a:p>
          <a:p>
            <a:pPr marL="0" indent="0">
              <a:buNone/>
            </a:pPr>
            <a:r>
              <a:rPr lang="bs-Latn-BA" dirty="0"/>
              <a:t>- Uključivanje amortizacije i/ili najma u cijenu vodnih usluga;</a:t>
            </a:r>
          </a:p>
          <a:p>
            <a:pPr marL="0" indent="0">
              <a:buNone/>
            </a:pPr>
            <a:r>
              <a:rPr lang="bs-Latn-BA" dirty="0"/>
              <a:t>- Utvrđuje obavezu uknjižbe sve komunalne infrastrukture u poslovne knjige osnivača i/ili operatera;</a:t>
            </a:r>
          </a:p>
          <a:p>
            <a:pPr marL="0" indent="0">
              <a:buNone/>
            </a:pPr>
            <a:r>
              <a:rPr lang="bs-Latn-BA" dirty="0"/>
              <a:t>-  Uspostava stručno tijelo  za cijenu vodnih usluga na nivou kantona i FBiH;</a:t>
            </a:r>
          </a:p>
          <a:p>
            <a:pPr marL="0" indent="0">
              <a:buNone/>
            </a:pPr>
            <a:r>
              <a:rPr lang="bs-Latn-BA" dirty="0"/>
              <a:t>- Ukoliko osnivač ne usvoji predloženu cijenu vodnih usluga i pored pozitivnog mišljenja stručnog tijela neće imati mogućnost pristupa finansisjkim sredstvima sa nivoa FBiH i međunarodne zajednice;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553514663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hr-HR" dirty="0"/>
              <a:t>- Prednacrt Zakona ide na konsultacije zainteresiranih strana;</a:t>
            </a:r>
          </a:p>
          <a:p>
            <a:pPr marL="0" indent="0">
              <a:buNone/>
            </a:pPr>
            <a:r>
              <a:rPr lang="hr-HR" dirty="0"/>
              <a:t>- Nakon konačnog usvajanja od strane interresorne radne grupe nadležno ministrastvo provodi javnu raspravu;</a:t>
            </a:r>
          </a:p>
          <a:p>
            <a:pPr marL="0" indent="0">
              <a:buNone/>
            </a:pPr>
            <a:r>
              <a:rPr lang="hr-HR" dirty="0"/>
              <a:t>- Vlada utrđuje prijedlog Zakona i isti upućuje u parlamentarnu proceduru;</a:t>
            </a:r>
          </a:p>
          <a:p>
            <a:pPr marL="0" indent="0">
              <a:buNone/>
            </a:pPr>
            <a:r>
              <a:rPr lang="hr-HR" dirty="0"/>
              <a:t>- Parlament FBiH usvaja Zakon i isti se objavljuje u Službenom glasniku FBiH,</a:t>
            </a:r>
          </a:p>
          <a:p>
            <a:pPr marL="0" indent="0">
              <a:buNone/>
            </a:pPr>
            <a:r>
              <a:rPr lang="hr-HR" dirty="0"/>
              <a:t>- Očekuje se da će isti biti usvojen do kraja juna 2023. godine.</a:t>
            </a:r>
          </a:p>
          <a:p>
            <a:pPr marL="0" indent="0">
              <a:buNone/>
            </a:pPr>
            <a:r>
              <a:rPr lang="hr-HR" dirty="0"/>
              <a:t>- Alijansa za vode uslovila daljnu finansijsku podršku entitetima obaveznim donošenjem navedenog Zakona;</a:t>
            </a: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2789765304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r>
              <a:rPr lang="bs-Latn-BA" b="1" dirty="0"/>
              <a:t>AD.3. Izrada i usvajanje Strateškog plana udruženja za narerdnih pet godina;</a:t>
            </a:r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b="1" dirty="0"/>
              <a:t>Misija:</a:t>
            </a:r>
          </a:p>
          <a:p>
            <a:pPr marL="0" indent="0">
              <a:buNone/>
            </a:pPr>
            <a:r>
              <a:rPr lang="hr-BA" sz="18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UPKP u FBiH je udruženje/udruga koje postoji zbog unapređenja sektora komunalne djelatnosti kroz jačanje kapaciteta i zastupanje interesa komunalnih preduzeća vjerujući da zajedno sa svim relevantnim partnerima doprinosimo održivom razvoju i boljoj budućnosti za sve građane Federacije Bosne i Hercegovine</a:t>
            </a:r>
            <a:endParaRPr lang="bs-Latn-BA" b="1" dirty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b="1" dirty="0"/>
              <a:t>Vizija:</a:t>
            </a:r>
          </a:p>
          <a:p>
            <a:pPr marL="0" indent="0">
              <a:buNone/>
            </a:pPr>
            <a:r>
              <a:rPr lang="hr-BA" sz="18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Unaprijediti i modernizirati sektor komunalne djelatnosti i kreirati održiv sistem u skladu sa standardima Evropske Unije</a:t>
            </a:r>
            <a:endParaRPr lang="bs-Latn-BA" b="1" dirty="0"/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610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hr-HR" b="1" dirty="0"/>
              <a:t>Strateški ciljevi: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1.	OJAČATI KAPACITETE UDRUŽENJA/UDRUGE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2.	OJAČATI KAPACITETE PREDUZEĆA ČLANICA</a:t>
            </a:r>
          </a:p>
          <a:p>
            <a:pPr>
              <a:buAutoNum type="arabicPeriod" startAt="3"/>
            </a:pPr>
            <a:r>
              <a:rPr lang="hr-HR" b="1" dirty="0">
                <a:solidFill>
                  <a:schemeClr val="tx1"/>
                </a:solidFill>
              </a:rPr>
              <a:t>UNAPRIJEDITI AKTIVNOSTI ZAGOVARANJA I ZASTUPANJA INTERESA   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      ČLANOVA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320406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AD.4. Priprema projektnog prijedloga za RCDN+ ;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Pripremnljen i usvojen Strateški plan udruženja za narednih 5 godina, a u okviru istog dvogodišnji plan sa pobrojanim aktivnostima za koje se očekuje finansiranje ili sufinansiranje od strane RCDN+ projekta;</a:t>
            </a:r>
          </a:p>
          <a:p>
            <a:pPr marL="0" indent="0" algn="just">
              <a:buNone/>
            </a:pPr>
            <a:r>
              <a:rPr lang="pl-PL" dirty="0"/>
              <a:t>U završnoj fazi pregovori oko konačnog projektnog prijedloga koji koji treba biti usvojen od srtrane Upravnog odbora udruženja;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236061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b="1"/>
              <a:t>Ključne aktivnosti :</a:t>
            </a:r>
            <a:endParaRPr lang="bs-Latn-BA" b="1" dirty="0"/>
          </a:p>
          <a:p>
            <a:pPr marL="0" indent="0">
              <a:buNone/>
            </a:pPr>
            <a:endParaRPr lang="bs-Latn-BA" dirty="0"/>
          </a:p>
          <a:p>
            <a:pPr marL="0" indent="0" algn="just">
              <a:buNone/>
            </a:pPr>
            <a:r>
              <a:rPr lang="bs-Latn-BA" dirty="0"/>
              <a:t>1. Realizacija projekta „Podrška Programu reformi komunalnih vodnih usluga u FBiH i promocija primjene tarifne Metodologije“;</a:t>
            </a:r>
          </a:p>
          <a:p>
            <a:pPr marL="0" indent="0" algn="just">
              <a:buNone/>
            </a:pPr>
            <a:r>
              <a:rPr lang="bs-Latn-BA" dirty="0"/>
              <a:t>2. Priprema prednacrta Zakona o vodnim uslugama u FBiH;</a:t>
            </a:r>
          </a:p>
          <a:p>
            <a:pPr marL="0" indent="0" algn="just">
              <a:buNone/>
            </a:pPr>
            <a:r>
              <a:rPr lang="bs-Latn-BA" dirty="0"/>
              <a:t>3. Izrada i usvajanje Strateškog plana udruženja za narerdnih pet godina;</a:t>
            </a:r>
          </a:p>
          <a:p>
            <a:pPr marL="0" indent="0" algn="just">
              <a:buNone/>
            </a:pPr>
            <a:r>
              <a:rPr lang="bs-Latn-BA" dirty="0"/>
              <a:t>4. Priprema projektnog prijedloga za RCDN+ ;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140094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hr-HR" b="1" dirty="0"/>
              <a:t>Planirane aktivnosti udružeja za 2024. godinu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dirty="0"/>
              <a:t>- Rad na daljnoj realiozaciji </a:t>
            </a:r>
            <a:r>
              <a:rPr lang="pl-PL" dirty="0"/>
              <a:t>Programu reformi komunalnih vodnih usluga u FBiH, sa posebnih naglaskom na učešće udruženja u radu interesornih radnih grupa za pripremu podzakonskih akata i izmjena ili dopuna kantonalnih zakona u cilju potpune primjene Zakono o vodnim uslugama nakon njegovog usvajanja od strane Parlamenta FBiH;</a:t>
            </a:r>
          </a:p>
          <a:p>
            <a:pPr marL="0" indent="0">
              <a:buNone/>
            </a:pPr>
            <a:r>
              <a:rPr lang="pl-PL" dirty="0"/>
              <a:t>- Realizacija aktivnosti iz strateškog plana koje su predviđene za 2024. godinu;</a:t>
            </a:r>
          </a:p>
          <a:p>
            <a:pPr marL="0" indent="0">
              <a:buNone/>
            </a:pPr>
            <a:r>
              <a:rPr lang="pl-PL" dirty="0"/>
              <a:t>- Realizacija prve faze RCD+ projekta;</a:t>
            </a:r>
          </a:p>
          <a:p>
            <a:pPr marL="0" indent="0">
              <a:buNone/>
            </a:pPr>
            <a:r>
              <a:rPr lang="pl-PL" dirty="0"/>
              <a:t>- Zajedničke aktivnosti sa MEG II projektom timom, priprema  i realizacija novog projekta sa UNDP-om.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17489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A9C-37EA-38E7-5F64-5F23EB31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21" y="71718"/>
            <a:ext cx="7886700" cy="1093694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spc="-50" dirty="0"/>
              <a:t>Hvala na pažnji!</a:t>
            </a:r>
            <a:br>
              <a:rPr lang="bs-Latn-BA" b="1" spc="-50" dirty="0"/>
            </a:br>
            <a:r>
              <a:rPr lang="ta-IN" b="1" spc="-50" dirty="0"/>
              <a:t>Pitanja?</a:t>
            </a:r>
            <a:br>
              <a:rPr lang="bs-Latn-BA" b="1" spc="-50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8374F-E4F9-D0E2-8F5C-B3DEFEFD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375" y="6135809"/>
            <a:ext cx="8408895" cy="365125"/>
          </a:xfrm>
        </p:spPr>
        <p:txBody>
          <a:bodyPr/>
          <a:lstStyle/>
          <a:p>
            <a:r>
              <a:rPr lang="hr-HR" sz="1200" b="1" dirty="0"/>
              <a:t>Realizacija programa za unapređenje vodnih usluga u FBiH u 2023. godini i planirane aktivnosti za 2024. godinu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EE17BF-0845-23CC-204C-EBA4FD7A7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28" y="1246093"/>
            <a:ext cx="8211671" cy="484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11541-E0CF-33B2-0606-6520DF887B71}"/>
              </a:ext>
            </a:extLst>
          </p:cNvPr>
          <p:cNvSpPr txBox="1"/>
          <p:nvPr/>
        </p:nvSpPr>
        <p:spPr>
          <a:xfrm>
            <a:off x="2958353" y="5531224"/>
            <a:ext cx="424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FFFF00"/>
                </a:solidFill>
              </a:rPr>
              <a:t>I OVO JE BOSNA I HERCEGOVINA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 algn="just">
              <a:buNone/>
            </a:pPr>
            <a:r>
              <a:rPr lang="bs-Latn-BA" b="1" dirty="0"/>
              <a:t>AD.1. Realizacija projekta „Podrška Programu reformi komunalnih vodnih usluga u FBiH i promocija primjene tarifne Metodologije“</a:t>
            </a:r>
          </a:p>
          <a:p>
            <a:pPr marL="0" indent="0" algn="just">
              <a:buNone/>
            </a:pPr>
            <a:endParaRPr lang="bs-Latn-BA" sz="1800" kern="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Projektom su, između ostalog predviđene i sljedeće aktivnosti:</a:t>
            </a:r>
          </a:p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Odabir najmanje 30 komunalnih vodovodnih preduzeća iz FBiH koja će učestvovati na obukama za primjenu Tarifne metodologije ( a koja nisu uključena u MEG II projekat );</a:t>
            </a:r>
          </a:p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Organizacija 20 obuka za 60 odgovornih radnika o praktičnoj primjeni Tarifne metodologije;</a:t>
            </a:r>
          </a:p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Podrška, na zahtjev, odabranim komunalnim vodoprivrednim preduzećima, uključujući analizu i interpretaciju rezultata Tarifne metodologije;</a:t>
            </a:r>
          </a:p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Organizacija 4 tematske jednodnevne konferencije o odabranim temama iz oblasti „Program reformi u sektoru vodnih usluga u F BiH“.</a:t>
            </a:r>
          </a:p>
          <a:p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374796352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Odmah po potpisuvanju ugovora upućen je poziv svim vodovodnim preduzećima u FBiH koja nisu učključena u MEG II projekat da izvrše svoju prijavu za učeše u navedenom projektu.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r-HR" sz="2400" b="0" i="0" u="none" strike="noStrike" kern="5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Pozivu se odazvalo 36 vodovodnih preduzeća koja su svrstana po teritorijalnom principu u osam grupa: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1: Sarajevo, Goražde, Visok, Breza, Hadžići, Foča-Ustikolina;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2: Srebrenik, Banovići, Lukavac, Kalesija, Domaljevac;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3: Zenica, Maglaj, Zavidovići, Usora;</a:t>
            </a:r>
          </a:p>
          <a:p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120150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4: Travnik, Novi Travnik, Vitez, Gornji Vakuf-Uskoplje, Nova Bila;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5: Jajce, Bugojno, Velika Kladuša i Cazin;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6: Konjic, Jablanica, Kiseljak, Kreševo;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7: Neum, Stolac, Grude, Ravno;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hr-HR" sz="2400" b="0" i="0" u="none" strike="noStrike" kern="5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Times New Roman" panose="02020603050405020304" pitchFamily="18" charset="0"/>
              </a:rPr>
              <a:t>-	Grupa 8: Livno, Kupres, Prozor-Rama i Drvar;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r-HR" sz="2400" b="0" i="0" u="none" strike="noStrike" kern="5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zvršene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neophodne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pripreme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za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realizaciju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projekta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priprema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prezentacija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excel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planova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za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implementaciju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projekta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otvaranje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bankovnih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računa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priprema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ugovora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za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osoblje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angažovano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projektu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izradu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ostale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neophodne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dokumentacije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).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326398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200" dirty="0"/>
              <a:t>Pored toga </a:t>
            </a:r>
            <a:r>
              <a:rPr lang="en-GB" sz="2200" dirty="0" err="1"/>
              <a:t>predstavnici</a:t>
            </a:r>
            <a:r>
              <a:rPr lang="en-GB" sz="2200" dirty="0"/>
              <a:t> UKP u FBiH </a:t>
            </a:r>
            <a:r>
              <a:rPr lang="en-GB" sz="2200" dirty="0" err="1"/>
              <a:t>učestvovali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u:</a:t>
            </a:r>
          </a:p>
          <a:p>
            <a:pPr marL="0" indent="0" algn="just">
              <a:buNone/>
            </a:pPr>
            <a:r>
              <a:rPr lang="en-GB" sz="2200" dirty="0"/>
              <a:t>-	 </a:t>
            </a:r>
            <a:r>
              <a:rPr lang="en-GB" sz="2200" dirty="0" err="1"/>
              <a:t>promociji</a:t>
            </a:r>
            <a:r>
              <a:rPr lang="en-GB" sz="2200" dirty="0"/>
              <a:t> </a:t>
            </a:r>
            <a:r>
              <a:rPr lang="en-GB" sz="2200" dirty="0" err="1"/>
              <a:t>Programa</a:t>
            </a:r>
            <a:r>
              <a:rPr lang="en-GB" sz="2200" dirty="0"/>
              <a:t> </a:t>
            </a:r>
            <a:r>
              <a:rPr lang="en-GB" sz="2200" dirty="0" err="1"/>
              <a:t>reformi</a:t>
            </a:r>
            <a:r>
              <a:rPr lang="en-GB" sz="2200" dirty="0"/>
              <a:t> u </a:t>
            </a:r>
            <a:r>
              <a:rPr lang="en-GB" sz="2200" dirty="0" err="1"/>
              <a:t>sektoru</a:t>
            </a:r>
            <a:r>
              <a:rPr lang="en-GB" sz="2200" dirty="0"/>
              <a:t> </a:t>
            </a:r>
            <a:r>
              <a:rPr lang="en-GB" sz="2200" dirty="0" err="1"/>
              <a:t>vodnih</a:t>
            </a:r>
            <a:r>
              <a:rPr lang="en-GB" sz="2200" dirty="0"/>
              <a:t> </a:t>
            </a:r>
            <a:r>
              <a:rPr lang="en-GB" sz="2200" dirty="0" err="1"/>
              <a:t>usluga</a:t>
            </a:r>
            <a:r>
              <a:rPr lang="en-GB" sz="2200" dirty="0"/>
              <a:t> i </a:t>
            </a:r>
            <a:r>
              <a:rPr lang="en-GB" sz="2200" dirty="0" err="1"/>
              <a:t>tarifne</a:t>
            </a:r>
            <a:r>
              <a:rPr lang="en-GB" sz="2200" dirty="0"/>
              <a:t> </a:t>
            </a:r>
            <a:r>
              <a:rPr lang="en-GB" sz="2200" dirty="0" err="1"/>
              <a:t>Metodologije</a:t>
            </a:r>
            <a:r>
              <a:rPr lang="en-GB" sz="2200" dirty="0"/>
              <a:t> </a:t>
            </a:r>
            <a:r>
              <a:rPr lang="en-GB" sz="2200" dirty="0" err="1"/>
              <a:t>koje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</a:t>
            </a:r>
            <a:r>
              <a:rPr lang="en-GB" sz="2200" dirty="0" err="1"/>
              <a:t>organizovali</a:t>
            </a:r>
            <a:r>
              <a:rPr lang="en-GB" sz="2200" dirty="0"/>
              <a:t> MEG II i </a:t>
            </a:r>
            <a:r>
              <a:rPr lang="en-GB" sz="2200" dirty="0" err="1"/>
              <a:t>MPViŠ</a:t>
            </a:r>
            <a:r>
              <a:rPr lang="en-GB" sz="2200" dirty="0"/>
              <a:t> FBiH;</a:t>
            </a:r>
          </a:p>
          <a:p>
            <a:pPr marL="0" indent="0" algn="just">
              <a:buNone/>
            </a:pPr>
            <a:r>
              <a:rPr lang="en-GB" sz="2200" dirty="0"/>
              <a:t>-	radu </a:t>
            </a:r>
            <a:r>
              <a:rPr lang="en-GB" sz="2200" dirty="0" err="1"/>
              <a:t>interresorne</a:t>
            </a:r>
            <a:r>
              <a:rPr lang="en-GB" sz="2200" dirty="0"/>
              <a:t> </a:t>
            </a:r>
            <a:r>
              <a:rPr lang="en-GB" sz="2200" dirty="0" err="1"/>
              <a:t>radne</a:t>
            </a:r>
            <a:r>
              <a:rPr lang="en-GB" sz="2200" dirty="0"/>
              <a:t> </a:t>
            </a:r>
            <a:r>
              <a:rPr lang="en-GB" sz="2200" dirty="0" err="1"/>
              <a:t>grupe</a:t>
            </a:r>
            <a:r>
              <a:rPr lang="en-GB" sz="2200" dirty="0"/>
              <a:t> za </a:t>
            </a:r>
            <a:r>
              <a:rPr lang="en-GB" sz="2200" dirty="0" err="1"/>
              <a:t>sveobuhvatnu</a:t>
            </a:r>
            <a:r>
              <a:rPr lang="en-GB" sz="2200" dirty="0"/>
              <a:t> </a:t>
            </a:r>
            <a:r>
              <a:rPr lang="en-GB" sz="2200" dirty="0" err="1"/>
              <a:t>procjenu</a:t>
            </a:r>
            <a:r>
              <a:rPr lang="en-GB" sz="2200" dirty="0"/>
              <a:t> </a:t>
            </a:r>
            <a:r>
              <a:rPr lang="en-GB" sz="2200" dirty="0" err="1"/>
              <a:t>uticaja</a:t>
            </a:r>
            <a:r>
              <a:rPr lang="en-GB" sz="2200" dirty="0"/>
              <a:t> </a:t>
            </a:r>
            <a:r>
              <a:rPr lang="en-GB" sz="2200" dirty="0" err="1"/>
              <a:t>propisa</a:t>
            </a:r>
            <a:r>
              <a:rPr lang="en-GB" sz="2200" dirty="0"/>
              <a:t> ( </a:t>
            </a:r>
            <a:r>
              <a:rPr lang="en-GB" sz="2200" dirty="0" err="1"/>
              <a:t>postupak</a:t>
            </a:r>
            <a:r>
              <a:rPr lang="en-GB" sz="2200" dirty="0"/>
              <a:t> </a:t>
            </a:r>
            <a:r>
              <a:rPr lang="en-GB" sz="2200" dirty="0" err="1"/>
              <a:t>prethodne</a:t>
            </a:r>
            <a:r>
              <a:rPr lang="en-GB" sz="2200" dirty="0"/>
              <a:t> </a:t>
            </a:r>
            <a:r>
              <a:rPr lang="en-GB" sz="2200" dirty="0" err="1"/>
              <a:t>procjene</a:t>
            </a:r>
            <a:r>
              <a:rPr lang="en-GB" sz="2200" dirty="0"/>
              <a:t> za </a:t>
            </a:r>
            <a:r>
              <a:rPr lang="en-GB" sz="2200" dirty="0" err="1"/>
              <a:t>sektor</a:t>
            </a:r>
            <a:r>
              <a:rPr lang="en-GB" sz="2200" dirty="0"/>
              <a:t> </a:t>
            </a:r>
            <a:r>
              <a:rPr lang="en-GB" sz="2200" dirty="0" err="1"/>
              <a:t>vodnih</a:t>
            </a:r>
            <a:r>
              <a:rPr lang="en-GB" sz="2200" dirty="0"/>
              <a:t> </a:t>
            </a:r>
            <a:r>
              <a:rPr lang="en-GB" sz="2200" dirty="0" err="1"/>
              <a:t>usluga</a:t>
            </a:r>
            <a:r>
              <a:rPr lang="en-GB" sz="2200" dirty="0"/>
              <a:t> u FBiH ) </a:t>
            </a:r>
            <a:r>
              <a:rPr lang="en-GB" sz="2200" dirty="0" err="1"/>
              <a:t>kao</a:t>
            </a:r>
            <a:r>
              <a:rPr lang="en-GB" sz="2200" dirty="0"/>
              <a:t> </a:t>
            </a:r>
            <a:r>
              <a:rPr lang="en-GB" sz="2200" dirty="0" err="1"/>
              <a:t>osnovu</a:t>
            </a:r>
            <a:r>
              <a:rPr lang="en-GB" sz="2200" dirty="0"/>
              <a:t> za </a:t>
            </a:r>
            <a:r>
              <a:rPr lang="en-GB" sz="2200" dirty="0" err="1"/>
              <a:t>izradu</a:t>
            </a:r>
            <a:r>
              <a:rPr lang="en-GB" sz="2200" dirty="0"/>
              <a:t> </a:t>
            </a:r>
            <a:r>
              <a:rPr lang="en-GB" sz="2200" dirty="0" err="1"/>
              <a:t>prednacrta</a:t>
            </a:r>
            <a:r>
              <a:rPr lang="en-GB" sz="2200" dirty="0"/>
              <a:t> </a:t>
            </a:r>
            <a:r>
              <a:rPr lang="en-GB" sz="2200" dirty="0" err="1"/>
              <a:t>zakona</a:t>
            </a:r>
            <a:r>
              <a:rPr lang="en-GB" sz="2200" dirty="0"/>
              <a:t> o </a:t>
            </a:r>
            <a:r>
              <a:rPr lang="en-GB" sz="2200" dirty="0" err="1"/>
              <a:t>vodnim</a:t>
            </a:r>
            <a:r>
              <a:rPr lang="en-GB" sz="2200" dirty="0"/>
              <a:t> </a:t>
            </a:r>
            <a:r>
              <a:rPr lang="en-GB" sz="2200" dirty="0" err="1"/>
              <a:t>uslugama</a:t>
            </a:r>
            <a:r>
              <a:rPr lang="en-GB" sz="2200" dirty="0"/>
              <a:t>;</a:t>
            </a:r>
          </a:p>
          <a:p>
            <a:pPr marL="0" indent="0" algn="just">
              <a:buNone/>
            </a:pPr>
            <a:r>
              <a:rPr lang="en-GB" sz="2200" dirty="0"/>
              <a:t>-	</a:t>
            </a:r>
            <a:r>
              <a:rPr lang="en-GB" sz="2200" dirty="0" err="1"/>
              <a:t>organizaciji</a:t>
            </a:r>
            <a:r>
              <a:rPr lang="en-GB" sz="2200" dirty="0"/>
              <a:t> </a:t>
            </a:r>
            <a:r>
              <a:rPr lang="en-GB" sz="2200" dirty="0" err="1"/>
              <a:t>inicijalne</a:t>
            </a:r>
            <a:r>
              <a:rPr lang="en-GB" sz="2200" dirty="0"/>
              <a:t> </a:t>
            </a:r>
            <a:r>
              <a:rPr lang="en-GB" sz="2200" dirty="0" err="1"/>
              <a:t>konferencije</a:t>
            </a:r>
            <a:r>
              <a:rPr lang="en-GB" sz="2200" dirty="0"/>
              <a:t> </a:t>
            </a:r>
            <a:r>
              <a:rPr lang="en-GB" sz="2200" dirty="0" err="1"/>
              <a:t>vodovodnih</a:t>
            </a:r>
            <a:r>
              <a:rPr lang="en-GB" sz="2200" dirty="0"/>
              <a:t> </a:t>
            </a:r>
            <a:r>
              <a:rPr lang="en-GB" sz="2200" dirty="0" err="1"/>
              <a:t>preduzeća</a:t>
            </a:r>
            <a:r>
              <a:rPr lang="en-GB" sz="2200" dirty="0"/>
              <a:t> u FBiH ( </a:t>
            </a:r>
            <a:r>
              <a:rPr lang="en-GB" sz="2200" dirty="0" err="1"/>
              <a:t>zajedno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MEG II </a:t>
            </a:r>
            <a:r>
              <a:rPr lang="en-GB" sz="2200" dirty="0" err="1"/>
              <a:t>timom</a:t>
            </a:r>
            <a:r>
              <a:rPr lang="en-GB" sz="2200" dirty="0"/>
              <a:t> )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temu</a:t>
            </a:r>
            <a:r>
              <a:rPr lang="en-GB" sz="2200" dirty="0"/>
              <a:t> „</a:t>
            </a:r>
            <a:r>
              <a:rPr lang="en-GB" sz="2200" dirty="0" err="1"/>
              <a:t>Reforma</a:t>
            </a:r>
            <a:r>
              <a:rPr lang="en-GB" sz="2200" dirty="0"/>
              <a:t> </a:t>
            </a:r>
            <a:r>
              <a:rPr lang="en-GB" sz="2200" dirty="0" err="1"/>
              <a:t>sektora</a:t>
            </a:r>
            <a:r>
              <a:rPr lang="en-GB" sz="2200" dirty="0"/>
              <a:t> </a:t>
            </a:r>
            <a:r>
              <a:rPr lang="en-GB" sz="2200" dirty="0" err="1"/>
              <a:t>vodnih</a:t>
            </a:r>
            <a:r>
              <a:rPr lang="en-GB" sz="2200" dirty="0"/>
              <a:t> </a:t>
            </a:r>
            <a:r>
              <a:rPr lang="en-GB" sz="2200" dirty="0" err="1"/>
              <a:t>usluga</a:t>
            </a:r>
            <a:r>
              <a:rPr lang="en-GB" sz="2200" dirty="0"/>
              <a:t> u FBiH“ </a:t>
            </a:r>
            <a:r>
              <a:rPr lang="en-GB" sz="2200" dirty="0" err="1"/>
              <a:t>koja</a:t>
            </a:r>
            <a:r>
              <a:rPr lang="en-GB" sz="2200" dirty="0"/>
              <a:t> je </a:t>
            </a:r>
            <a:r>
              <a:rPr lang="en-GB" sz="2200" dirty="0" err="1"/>
              <a:t>održana</a:t>
            </a:r>
            <a:r>
              <a:rPr lang="en-GB" sz="2200" dirty="0"/>
              <a:t> 24.11.2022. </a:t>
            </a:r>
            <a:r>
              <a:rPr lang="en-GB" sz="2200" dirty="0" err="1"/>
              <a:t>godine</a:t>
            </a:r>
            <a:r>
              <a:rPr lang="en-GB" sz="2200" dirty="0"/>
              <a:t>, hotel „</a:t>
            </a:r>
            <a:r>
              <a:rPr lang="en-GB" sz="2200" dirty="0" err="1"/>
              <a:t>Sunce</a:t>
            </a:r>
            <a:r>
              <a:rPr lang="en-GB" sz="2200" dirty="0"/>
              <a:t>“ u </a:t>
            </a:r>
            <a:r>
              <a:rPr lang="en-GB" sz="2200" dirty="0" err="1"/>
              <a:t>Neumu</a:t>
            </a:r>
            <a:r>
              <a:rPr lang="en-GB" sz="2200" dirty="0"/>
              <a:t>;</a:t>
            </a:r>
            <a:endParaRPr lang="bs-Latn-BA" sz="2200" dirty="0"/>
          </a:p>
          <a:p>
            <a:pPr marL="0" indent="0" algn="just">
              <a:buNone/>
            </a:pPr>
            <a:r>
              <a:rPr lang="bs-Latn-BA" sz="2200" dirty="0"/>
              <a:t>- radu interresorne radne grupe za pripremu Nacrta zakona o vodnim uslugama u FBiH;</a:t>
            </a:r>
            <a:endParaRPr lang="en-GB" sz="22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274064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U </a:t>
            </a:r>
            <a:r>
              <a:rPr lang="en-GB" sz="2000" dirty="0" err="1"/>
              <a:t>organizaciji</a:t>
            </a:r>
            <a:r>
              <a:rPr lang="en-GB" sz="2000" dirty="0"/>
              <a:t> UPKP u FBiH dana 09. 11.2022.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održane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team building </a:t>
            </a:r>
            <a:r>
              <a:rPr lang="en-GB" sz="2000" dirty="0" err="1"/>
              <a:t>aktivnosti</a:t>
            </a:r>
            <a:r>
              <a:rPr lang="en-GB" sz="2000" dirty="0"/>
              <a:t>, a 10.11.2022.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treća</a:t>
            </a:r>
            <a:r>
              <a:rPr lang="en-GB" sz="2000" dirty="0"/>
              <a:t> </a:t>
            </a:r>
            <a:r>
              <a:rPr lang="en-GB" sz="2000" dirty="0" err="1"/>
              <a:t>radionica</a:t>
            </a:r>
            <a:r>
              <a:rPr lang="en-GB" sz="2000" dirty="0"/>
              <a:t>  za </a:t>
            </a:r>
            <a:r>
              <a:rPr lang="en-GB" sz="2000" dirty="0" err="1"/>
              <a:t>edukaciju</a:t>
            </a:r>
            <a:r>
              <a:rPr lang="en-GB" sz="2000" dirty="0"/>
              <a:t> </a:t>
            </a:r>
            <a:r>
              <a:rPr lang="en-GB" sz="2000" dirty="0" err="1"/>
              <a:t>svojih</a:t>
            </a:r>
            <a:r>
              <a:rPr lang="en-GB" sz="2000" dirty="0"/>
              <a:t> </a:t>
            </a:r>
            <a:r>
              <a:rPr lang="en-GB" sz="2000" dirty="0" err="1"/>
              <a:t>predstavnika</a:t>
            </a:r>
            <a:r>
              <a:rPr lang="en-GB" sz="2000" dirty="0"/>
              <a:t> - </a:t>
            </a:r>
            <a:r>
              <a:rPr lang="en-GB" sz="2000" dirty="0" err="1"/>
              <a:t>trenera</a:t>
            </a:r>
            <a:r>
              <a:rPr lang="en-GB" sz="2000" dirty="0"/>
              <a:t> za </a:t>
            </a:r>
            <a:r>
              <a:rPr lang="en-GB" sz="2000" dirty="0" err="1"/>
              <a:t>primjenu</a:t>
            </a:r>
            <a:r>
              <a:rPr lang="en-GB" sz="2000" dirty="0"/>
              <a:t> </a:t>
            </a:r>
            <a:r>
              <a:rPr lang="en-GB" sz="2000" dirty="0" err="1"/>
              <a:t>tarifne</a:t>
            </a:r>
            <a:r>
              <a:rPr lang="en-GB" sz="2000" dirty="0"/>
              <a:t> </a:t>
            </a:r>
            <a:r>
              <a:rPr lang="en-GB" sz="2000" dirty="0" err="1"/>
              <a:t>Metodologije</a:t>
            </a:r>
            <a:r>
              <a:rPr lang="en-GB" sz="2000" dirty="0"/>
              <a:t> za </a:t>
            </a:r>
            <a:r>
              <a:rPr lang="en-GB" sz="2000" dirty="0" err="1"/>
              <a:t>utvrđivanje</a:t>
            </a:r>
            <a:r>
              <a:rPr lang="en-GB" sz="2000" dirty="0"/>
              <a:t> </a:t>
            </a:r>
            <a:r>
              <a:rPr lang="en-GB" sz="2000" dirty="0" err="1"/>
              <a:t>najniže</a:t>
            </a:r>
            <a:r>
              <a:rPr lang="en-GB" sz="2000" dirty="0"/>
              <a:t> </a:t>
            </a:r>
            <a:r>
              <a:rPr lang="en-GB" sz="2000" dirty="0" err="1"/>
              <a:t>osnovne</a:t>
            </a:r>
            <a:r>
              <a:rPr lang="en-GB" sz="2000" dirty="0"/>
              <a:t> </a:t>
            </a:r>
            <a:r>
              <a:rPr lang="en-GB" sz="2000" dirty="0" err="1"/>
              <a:t>cijene</a:t>
            </a:r>
            <a:r>
              <a:rPr lang="en-GB" sz="2000" dirty="0"/>
              <a:t> </a:t>
            </a:r>
            <a:r>
              <a:rPr lang="en-GB" sz="2000" dirty="0" err="1"/>
              <a:t>vodnih</a:t>
            </a:r>
            <a:r>
              <a:rPr lang="en-GB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 u FBiH. </a:t>
            </a:r>
            <a:endParaRPr lang="bs-Latn-BA" sz="2000" dirty="0"/>
          </a:p>
          <a:p>
            <a:pPr marL="0" indent="0">
              <a:buNone/>
            </a:pPr>
            <a:endParaRPr lang="bs-Latn-BA" sz="2000" dirty="0"/>
          </a:p>
          <a:p>
            <a:pPr marL="0" indent="0">
              <a:buNone/>
            </a:pPr>
            <a:r>
              <a:rPr lang="en-GB" sz="2000" dirty="0"/>
              <a:t>Dana 10.11.2022.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održana</a:t>
            </a:r>
            <a:r>
              <a:rPr lang="en-GB" sz="2000" dirty="0"/>
              <a:t> je </a:t>
            </a:r>
            <a:r>
              <a:rPr lang="en-GB" sz="2000" dirty="0" err="1"/>
              <a:t>uvodni</a:t>
            </a:r>
            <a:r>
              <a:rPr lang="en-GB" sz="2000" dirty="0"/>
              <a:t> online meeting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učesnicama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kome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upoznate</a:t>
            </a:r>
            <a:r>
              <a:rPr lang="en-GB" sz="2000" dirty="0"/>
              <a:t> o </a:t>
            </a:r>
            <a:r>
              <a:rPr lang="en-GB" sz="2000" dirty="0" err="1"/>
              <a:t>cilju</a:t>
            </a:r>
            <a:r>
              <a:rPr lang="en-GB" sz="2000" dirty="0"/>
              <a:t> i </a:t>
            </a:r>
            <a:r>
              <a:rPr lang="en-GB" sz="2000" dirty="0" err="1"/>
              <a:t>sadržaju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, </a:t>
            </a:r>
            <a:r>
              <a:rPr lang="en-GB" sz="2000" dirty="0" err="1"/>
              <a:t>planiranim</a:t>
            </a:r>
            <a:r>
              <a:rPr lang="en-GB" sz="2000" dirty="0"/>
              <a:t> </a:t>
            </a:r>
            <a:r>
              <a:rPr lang="en-GB" sz="2000" dirty="0" err="1"/>
              <a:t>aktivnostima</a:t>
            </a:r>
            <a:r>
              <a:rPr lang="en-GB" sz="2000" dirty="0"/>
              <a:t>, </a:t>
            </a:r>
            <a:r>
              <a:rPr lang="en-GB" sz="2000" dirty="0" err="1"/>
              <a:t>radnim</a:t>
            </a:r>
            <a:r>
              <a:rPr lang="en-GB" sz="2000" dirty="0"/>
              <a:t> </a:t>
            </a:r>
            <a:r>
              <a:rPr lang="en-GB" sz="2000" dirty="0" err="1"/>
              <a:t>grupama</a:t>
            </a:r>
            <a:r>
              <a:rPr lang="en-GB" sz="2000" dirty="0"/>
              <a:t> i </a:t>
            </a:r>
            <a:r>
              <a:rPr lang="en-GB" sz="2000" dirty="0" err="1"/>
              <a:t>rasporedom</a:t>
            </a:r>
            <a:r>
              <a:rPr lang="en-GB" sz="2000" dirty="0"/>
              <a:t> </a:t>
            </a:r>
            <a:r>
              <a:rPr lang="en-GB" sz="2000" dirty="0" err="1"/>
              <a:t>održavanja</a:t>
            </a:r>
            <a:r>
              <a:rPr lang="en-GB" sz="2000" dirty="0"/>
              <a:t> </a:t>
            </a:r>
            <a:r>
              <a:rPr lang="en-GB" sz="2000" dirty="0" err="1"/>
              <a:t>radionica</a:t>
            </a:r>
            <a:r>
              <a:rPr lang="en-GB" sz="2000" dirty="0"/>
              <a:t>. </a:t>
            </a:r>
            <a:endParaRPr lang="bs-Latn-BA" sz="2000" dirty="0"/>
          </a:p>
          <a:p>
            <a:pPr marL="0" indent="0">
              <a:buNone/>
            </a:pPr>
            <a:endParaRPr lang="bs-Latn-BA" sz="2000" dirty="0"/>
          </a:p>
          <a:p>
            <a:pPr marL="0" indent="0">
              <a:buNone/>
            </a:pPr>
            <a:r>
              <a:rPr lang="en-GB" sz="2000" dirty="0" err="1"/>
              <a:t>Održavanje</a:t>
            </a:r>
            <a:r>
              <a:rPr lang="en-GB" sz="2000" dirty="0"/>
              <a:t> </a:t>
            </a:r>
            <a:r>
              <a:rPr lang="en-GB" sz="2000" dirty="0" err="1"/>
              <a:t>radionica</a:t>
            </a:r>
            <a:r>
              <a:rPr lang="en-GB" sz="2000" dirty="0"/>
              <a:t> </a:t>
            </a:r>
            <a:r>
              <a:rPr lang="en-GB" sz="2000" dirty="0" err="1"/>
              <a:t>planirano</a:t>
            </a:r>
            <a:r>
              <a:rPr lang="bs-Latn-BA" sz="2000" dirty="0"/>
              <a:t> i realizovano je</a:t>
            </a:r>
            <a:r>
              <a:rPr lang="en-GB" sz="2000" dirty="0"/>
              <a:t> u tri </a:t>
            </a:r>
            <a:r>
              <a:rPr lang="en-GB" sz="2000" dirty="0" err="1"/>
              <a:t>navrata</a:t>
            </a:r>
            <a:r>
              <a:rPr lang="en-GB" sz="2000" dirty="0"/>
              <a:t>: </a:t>
            </a:r>
            <a:r>
              <a:rPr lang="en-GB" sz="2000" dirty="0" err="1"/>
              <a:t>početne</a:t>
            </a:r>
            <a:r>
              <a:rPr lang="en-GB" sz="2000" dirty="0"/>
              <a:t> ( </a:t>
            </a:r>
            <a:r>
              <a:rPr lang="en-GB" sz="2000" dirty="0" err="1"/>
              <a:t>osam</a:t>
            </a:r>
            <a:r>
              <a:rPr lang="en-GB" sz="2000" dirty="0"/>
              <a:t> </a:t>
            </a:r>
            <a:r>
              <a:rPr lang="en-GB" sz="2000" dirty="0" err="1"/>
              <a:t>radionica</a:t>
            </a:r>
            <a:r>
              <a:rPr lang="en-GB" sz="2000" dirty="0"/>
              <a:t> ), </a:t>
            </a:r>
            <a:r>
              <a:rPr lang="en-GB" sz="2000" dirty="0" err="1"/>
              <a:t>napredne</a:t>
            </a:r>
            <a:r>
              <a:rPr lang="en-GB" sz="2000" dirty="0"/>
              <a:t> ( </a:t>
            </a:r>
            <a:r>
              <a:rPr lang="en-GB" sz="2000" dirty="0" err="1"/>
              <a:t>osam</a:t>
            </a:r>
            <a:r>
              <a:rPr lang="en-GB" sz="2000" dirty="0"/>
              <a:t> </a:t>
            </a:r>
            <a:r>
              <a:rPr lang="en-GB" sz="2000" dirty="0" err="1"/>
              <a:t>radionica</a:t>
            </a:r>
            <a:r>
              <a:rPr lang="en-GB" sz="2000" dirty="0"/>
              <a:t> ) i </a:t>
            </a:r>
            <a:r>
              <a:rPr lang="en-GB" sz="2000" dirty="0" err="1"/>
              <a:t>završne</a:t>
            </a:r>
            <a:r>
              <a:rPr lang="en-GB" sz="2000" dirty="0"/>
              <a:t> ( </a:t>
            </a:r>
            <a:r>
              <a:rPr lang="en-GB" sz="2000" dirty="0" err="1"/>
              <a:t>četiri</a:t>
            </a:r>
            <a:r>
              <a:rPr lang="en-GB" sz="2000" dirty="0"/>
              <a:t> </a:t>
            </a:r>
            <a:r>
              <a:rPr lang="en-GB" sz="2000" dirty="0" err="1"/>
              <a:t>radionice</a:t>
            </a:r>
            <a:r>
              <a:rPr lang="en-GB" sz="2000" dirty="0"/>
              <a:t> ).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1751415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0" y="932329"/>
            <a:ext cx="7886700" cy="5405718"/>
          </a:xfrm>
        </p:spPr>
        <p:txBody>
          <a:bodyPr/>
          <a:lstStyle/>
          <a:p>
            <a:pPr marL="0" indent="0" algn="just">
              <a:buNone/>
            </a:pPr>
            <a:r>
              <a:rPr lang="hr-HR" sz="1800" kern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Početne radionice održane su u periodu od 28.11.2022. do 26.01.2023. godine u Tuzli, Zenici, Livnu,Jajcu, Sarajevu, Travniku, Kiseljaku i Mostaru.</a:t>
            </a:r>
          </a:p>
          <a:p>
            <a:pPr marL="0" indent="0" algn="just">
              <a:buNone/>
            </a:pPr>
            <a:endParaRPr lang="hr-HR" sz="1800" kern="5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kern="50" dirty="0">
                <a:cs typeface="Times New Roman" panose="02020603050405020304" pitchFamily="18" charset="0"/>
              </a:rPr>
              <a:t>Napredne radionioce održane su u periodu od 20.03. do 26.06.2023. godine u Lukavcu, Zenici, Sarajevu, Vitezu,, Kreševu, Kupresu, Bihaću i Mostaru.</a:t>
            </a:r>
          </a:p>
          <a:p>
            <a:pPr marL="0" indent="0" algn="just">
              <a:buNone/>
            </a:pPr>
            <a:endParaRPr lang="hr-HR" sz="1800" kern="5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kern="50" dirty="0">
                <a:cs typeface="Times New Roman" panose="02020603050405020304" pitchFamily="18" charset="0"/>
              </a:rPr>
              <a:t>Završne radionice održane su u periodu od 19.09. do 20.10.2023. godine u Kreševu, Jajcu, Lukavcu i Mostaru.</a:t>
            </a:r>
          </a:p>
          <a:p>
            <a:pPr marL="0" indent="0" algn="just">
              <a:buNone/>
            </a:pPr>
            <a:endParaRPr lang="hr-HR" sz="1800" kern="5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800" kern="50" dirty="0">
                <a:cs typeface="Times New Roman" panose="02020603050405020304" pitchFamily="18" charset="0"/>
              </a:rPr>
              <a:t>Tematske konferencije održane su u periodu od 15.03. do 25.10.2023. godine u Zenici, Travniku, Mostaru i Sarajevu.</a:t>
            </a:r>
          </a:p>
          <a:p>
            <a:pPr marL="0" indent="0" algn="just">
              <a:buNone/>
            </a:pPr>
            <a:r>
              <a:rPr lang="hr-HR" sz="1800" kern="50" dirty="0">
                <a:cs typeface="Times New Roman" panose="02020603050405020304" pitchFamily="18" charset="0"/>
              </a:rPr>
              <a:t>Završni event održan 25.10.2025. godine u Sarajevu.</a:t>
            </a:r>
            <a:endParaRPr lang="en-GB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353602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/>
            <a:r>
              <a:rPr lang="hr-HR" sz="1600" b="1" dirty="0"/>
              <a:t>Realizacija programa za unapređenje vodnih usluga u FBiH u 2023. godini         i planirane aktivnosti za 2024. godinu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8D692F-A9FD-C607-5F01-AE92663C8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924" y="1074039"/>
            <a:ext cx="7151228" cy="512108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47" y="6499412"/>
            <a:ext cx="7906871" cy="268941"/>
          </a:xfrm>
        </p:spPr>
        <p:txBody>
          <a:bodyPr/>
          <a:lstStyle/>
          <a:p>
            <a:pPr algn="ctr"/>
            <a:r>
              <a:rPr lang="hr-HR" sz="1300" b="1" dirty="0"/>
              <a:t>XXII Sklupština UPKP u FBIH, 19.12.2023. godine, Hotel Bank, Kiseljak</a:t>
            </a:r>
          </a:p>
        </p:txBody>
      </p:sp>
    </p:spTree>
    <p:extLst>
      <p:ext uri="{BB962C8B-B14F-4D97-AF65-F5344CB8AC3E}">
        <p14:creationId xmlns:p14="http://schemas.microsoft.com/office/powerpoint/2010/main" val="42701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6709</TotalTime>
  <Words>2503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Myriad Pro</vt:lpstr>
      <vt:lpstr>Symbol</vt:lpstr>
      <vt:lpstr>Times New Roman</vt:lpstr>
      <vt:lpstr>Wingdings 3</vt:lpstr>
      <vt:lpstr>Wisp</vt:lpstr>
      <vt:lpstr>PowerPoint Presentation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Realizacija programa za unapređenje vodnih usluga u FBiH u 2023. godini         i planirane aktivnosti za 2024. godinu</vt:lpstr>
      <vt:lpstr>Hvala na pažnji! Pitanja? </vt:lpstr>
    </vt:vector>
  </TitlesOfParts>
  <Company>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 Robovic</dc:creator>
  <cp:lastModifiedBy>Fuad Mesic</cp:lastModifiedBy>
  <cp:revision>83</cp:revision>
  <dcterms:created xsi:type="dcterms:W3CDTF">2022-11-21T09:53:43Z</dcterms:created>
  <dcterms:modified xsi:type="dcterms:W3CDTF">2023-12-18T17:49:32Z</dcterms:modified>
</cp:coreProperties>
</file>